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75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278" r:id="rId25"/>
    <p:sldId id="279" r:id="rId26"/>
    <p:sldId id="307" r:id="rId27"/>
    <p:sldId id="273" r:id="rId28"/>
    <p:sldId id="263" r:id="rId29"/>
    <p:sldId id="264" r:id="rId30"/>
    <p:sldId id="256" r:id="rId31"/>
    <p:sldId id="257" r:id="rId32"/>
    <p:sldId id="258" r:id="rId33"/>
    <p:sldId id="274" r:id="rId34"/>
    <p:sldId id="259" r:id="rId35"/>
    <p:sldId id="260" r:id="rId36"/>
    <p:sldId id="261" r:id="rId37"/>
    <p:sldId id="262" r:id="rId38"/>
    <p:sldId id="266" r:id="rId39"/>
    <p:sldId id="267" r:id="rId40"/>
    <p:sldId id="268" r:id="rId41"/>
    <p:sldId id="269" r:id="rId42"/>
    <p:sldId id="270" r:id="rId43"/>
    <p:sldId id="271" r:id="rId44"/>
    <p:sldId id="272" r:id="rId45"/>
    <p:sldId id="282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70"/>
    <p:restoredTop sz="94599"/>
  </p:normalViewPr>
  <p:slideViewPr>
    <p:cSldViewPr snapToGrid="0" snapToObjects="1">
      <p:cViewPr varScale="1">
        <p:scale>
          <a:sx n="112" d="100"/>
          <a:sy n="112" d="100"/>
        </p:scale>
        <p:origin x="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5C53E9-13EF-40C5-AA5D-03334E0FCE63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62495BE-AE53-4D99-A6A8-37F2B273FBA7}">
      <dgm:prSet/>
      <dgm:spPr/>
      <dgm:t>
        <a:bodyPr/>
        <a:lstStyle/>
        <a:p>
          <a:r>
            <a:rPr lang="en-US" dirty="0"/>
            <a:t>1. </a:t>
          </a:r>
          <a:r>
            <a:rPr lang="en-US" baseline="0" dirty="0"/>
            <a:t>Differences between attacks on cloud and local honeypots</a:t>
          </a:r>
        </a:p>
      </dgm:t>
    </dgm:pt>
    <dgm:pt modelId="{93F0EE43-28CB-4001-BC6C-7211F0AC7524}" type="parTrans" cxnId="{5674B5F3-2382-4262-AA9B-F1EA134203DF}">
      <dgm:prSet/>
      <dgm:spPr/>
      <dgm:t>
        <a:bodyPr/>
        <a:lstStyle/>
        <a:p>
          <a:endParaRPr lang="en-US"/>
        </a:p>
      </dgm:t>
    </dgm:pt>
    <dgm:pt modelId="{1D4D66E0-74BF-4245-AB46-CB11D7296967}" type="sibTrans" cxnId="{5674B5F3-2382-4262-AA9B-F1EA134203D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1D06710-B4C7-4133-9076-E83C423B72AD}">
      <dgm:prSet/>
      <dgm:spPr/>
      <dgm:t>
        <a:bodyPr/>
        <a:lstStyle/>
        <a:p>
          <a:r>
            <a:rPr lang="en-US"/>
            <a:t>2.  </a:t>
          </a:r>
          <a:r>
            <a:rPr lang="en-US" baseline="0"/>
            <a:t>Patterns in evolution of attacks over time, at indicator level and sensor level</a:t>
          </a:r>
        </a:p>
      </dgm:t>
    </dgm:pt>
    <dgm:pt modelId="{2985B149-E9C6-437A-8156-933BD0DC5A2A}" type="parTrans" cxnId="{3B4D8899-6AFB-4189-AC76-0ECD122F21C6}">
      <dgm:prSet/>
      <dgm:spPr/>
      <dgm:t>
        <a:bodyPr/>
        <a:lstStyle/>
        <a:p>
          <a:endParaRPr lang="en-US"/>
        </a:p>
      </dgm:t>
    </dgm:pt>
    <dgm:pt modelId="{A554EC03-62BC-4353-9188-FD0842ACC312}" type="sibTrans" cxnId="{3B4D8899-6AFB-4189-AC76-0ECD122F21C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31D4CC7-F4A7-4503-9460-9EBAE79CBDF9}">
      <dgm:prSet/>
      <dgm:spPr/>
      <dgm:t>
        <a:bodyPr/>
        <a:lstStyle/>
        <a:p>
          <a:r>
            <a:rPr lang="en-US"/>
            <a:t>4. See if indicators return after being blocked</a:t>
          </a:r>
        </a:p>
      </dgm:t>
    </dgm:pt>
    <dgm:pt modelId="{CFD7069C-320C-44EB-9764-B1C81871F2B0}" type="parTrans" cxnId="{213EBCD9-7190-4E58-B1BC-19DAA004FA28}">
      <dgm:prSet/>
      <dgm:spPr/>
      <dgm:t>
        <a:bodyPr/>
        <a:lstStyle/>
        <a:p>
          <a:endParaRPr lang="en-US"/>
        </a:p>
      </dgm:t>
    </dgm:pt>
    <dgm:pt modelId="{7C84940A-C58A-47CC-9771-9D57B9F21FA3}" type="sibTrans" cxnId="{213EBCD9-7190-4E58-B1BC-19DAA004FA2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B16DF0-D744-4D84-BB72-DB66F6AFF7B0}">
      <dgm:prSet/>
      <dgm:spPr/>
      <dgm:t>
        <a:bodyPr/>
        <a:lstStyle/>
        <a:p>
          <a:r>
            <a:rPr lang="en-US" dirty="0"/>
            <a:t>5.Make inferences from geographical data </a:t>
          </a:r>
        </a:p>
      </dgm:t>
    </dgm:pt>
    <dgm:pt modelId="{898135B9-86E6-465A-B83B-CA16B8BB5E2F}" type="parTrans" cxnId="{3B96139F-C9CA-4243-806F-A6A923788C9B}">
      <dgm:prSet/>
      <dgm:spPr/>
      <dgm:t>
        <a:bodyPr/>
        <a:lstStyle/>
        <a:p>
          <a:endParaRPr lang="en-US"/>
        </a:p>
      </dgm:t>
    </dgm:pt>
    <dgm:pt modelId="{ECE505DC-2BF1-45AA-BE3B-7C5BC5019BDB}" type="sibTrans" cxnId="{3B96139F-C9CA-4243-806F-A6A923788C9B}">
      <dgm:prSet/>
      <dgm:spPr/>
      <dgm:t>
        <a:bodyPr/>
        <a:lstStyle/>
        <a:p>
          <a:endParaRPr lang="en-US"/>
        </a:p>
      </dgm:t>
    </dgm:pt>
    <dgm:pt modelId="{72EADEE7-AD84-9345-AEC7-07F63D1F0C99}">
      <dgm:prSet/>
      <dgm:spPr/>
      <dgm:t>
        <a:bodyPr/>
        <a:lstStyle/>
        <a:p>
          <a:r>
            <a:rPr lang="en-US"/>
            <a:t>3. Attack classification based on distribution of number of connections, number of sensors hit, usernames, password tried and urls used </a:t>
          </a:r>
        </a:p>
      </dgm:t>
    </dgm:pt>
    <dgm:pt modelId="{64FF55F8-98D1-2B4A-AFBB-86CE7EFB8A3C}" type="parTrans" cxnId="{D19309D2-96FC-3A46-A76F-DE22ED1593BB}">
      <dgm:prSet/>
      <dgm:spPr/>
      <dgm:t>
        <a:bodyPr/>
        <a:lstStyle/>
        <a:p>
          <a:endParaRPr lang="en-US"/>
        </a:p>
      </dgm:t>
    </dgm:pt>
    <dgm:pt modelId="{56A36CEB-0947-9748-8C6E-1F643954F021}" type="sibTrans" cxnId="{D19309D2-96FC-3A46-A76F-DE22ED1593BB}">
      <dgm:prSet/>
      <dgm:spPr/>
      <dgm:t>
        <a:bodyPr/>
        <a:lstStyle/>
        <a:p>
          <a:endParaRPr lang="en-US"/>
        </a:p>
      </dgm:t>
    </dgm:pt>
    <dgm:pt modelId="{9D123C21-703C-6446-8EC2-E59AF54875D5}" type="pres">
      <dgm:prSet presAssocID="{CF5C53E9-13EF-40C5-AA5D-03334E0FCE63}" presName="outerComposite" presStyleCnt="0">
        <dgm:presLayoutVars>
          <dgm:chMax val="5"/>
          <dgm:dir/>
          <dgm:resizeHandles val="exact"/>
        </dgm:presLayoutVars>
      </dgm:prSet>
      <dgm:spPr/>
    </dgm:pt>
    <dgm:pt modelId="{1BE223BB-C6ED-C04C-A148-21B16E5D0CE2}" type="pres">
      <dgm:prSet presAssocID="{CF5C53E9-13EF-40C5-AA5D-03334E0FCE63}" presName="dummyMaxCanvas" presStyleCnt="0">
        <dgm:presLayoutVars/>
      </dgm:prSet>
      <dgm:spPr/>
    </dgm:pt>
    <dgm:pt modelId="{D19E7CE5-4700-B84F-89AC-BC2B4785A625}" type="pres">
      <dgm:prSet presAssocID="{CF5C53E9-13EF-40C5-AA5D-03334E0FCE63}" presName="FiveNodes_1" presStyleLbl="node1" presStyleIdx="0" presStyleCnt="5">
        <dgm:presLayoutVars>
          <dgm:bulletEnabled val="1"/>
        </dgm:presLayoutVars>
      </dgm:prSet>
      <dgm:spPr/>
    </dgm:pt>
    <dgm:pt modelId="{CFE05DCB-C07A-C145-B91C-406E4AD47B4D}" type="pres">
      <dgm:prSet presAssocID="{CF5C53E9-13EF-40C5-AA5D-03334E0FCE63}" presName="FiveNodes_2" presStyleLbl="node1" presStyleIdx="1" presStyleCnt="5">
        <dgm:presLayoutVars>
          <dgm:bulletEnabled val="1"/>
        </dgm:presLayoutVars>
      </dgm:prSet>
      <dgm:spPr/>
    </dgm:pt>
    <dgm:pt modelId="{C66BFDEB-AA95-7846-A82F-67E972CA3B0D}" type="pres">
      <dgm:prSet presAssocID="{CF5C53E9-13EF-40C5-AA5D-03334E0FCE63}" presName="FiveNodes_3" presStyleLbl="node1" presStyleIdx="2" presStyleCnt="5">
        <dgm:presLayoutVars>
          <dgm:bulletEnabled val="1"/>
        </dgm:presLayoutVars>
      </dgm:prSet>
      <dgm:spPr/>
    </dgm:pt>
    <dgm:pt modelId="{8B788F9C-B93E-3140-A0C7-993CE432412A}" type="pres">
      <dgm:prSet presAssocID="{CF5C53E9-13EF-40C5-AA5D-03334E0FCE63}" presName="FiveNodes_4" presStyleLbl="node1" presStyleIdx="3" presStyleCnt="5">
        <dgm:presLayoutVars>
          <dgm:bulletEnabled val="1"/>
        </dgm:presLayoutVars>
      </dgm:prSet>
      <dgm:spPr/>
    </dgm:pt>
    <dgm:pt modelId="{6267BFE0-855D-A84E-AC5B-D2CB3CA080D0}" type="pres">
      <dgm:prSet presAssocID="{CF5C53E9-13EF-40C5-AA5D-03334E0FCE63}" presName="FiveNodes_5" presStyleLbl="node1" presStyleIdx="4" presStyleCnt="5">
        <dgm:presLayoutVars>
          <dgm:bulletEnabled val="1"/>
        </dgm:presLayoutVars>
      </dgm:prSet>
      <dgm:spPr/>
    </dgm:pt>
    <dgm:pt modelId="{543D32EB-59E2-B346-A748-E606AE1921DF}" type="pres">
      <dgm:prSet presAssocID="{CF5C53E9-13EF-40C5-AA5D-03334E0FCE63}" presName="FiveConn_1-2" presStyleLbl="fgAccFollowNode1" presStyleIdx="0" presStyleCnt="4">
        <dgm:presLayoutVars>
          <dgm:bulletEnabled val="1"/>
        </dgm:presLayoutVars>
      </dgm:prSet>
      <dgm:spPr/>
    </dgm:pt>
    <dgm:pt modelId="{FDACA527-E7E3-8B4B-809E-0366339DCE72}" type="pres">
      <dgm:prSet presAssocID="{CF5C53E9-13EF-40C5-AA5D-03334E0FCE63}" presName="FiveConn_2-3" presStyleLbl="fgAccFollowNode1" presStyleIdx="1" presStyleCnt="4">
        <dgm:presLayoutVars>
          <dgm:bulletEnabled val="1"/>
        </dgm:presLayoutVars>
      </dgm:prSet>
      <dgm:spPr/>
    </dgm:pt>
    <dgm:pt modelId="{4BBE2B98-AD60-6A4A-8C07-9746BCAF7E35}" type="pres">
      <dgm:prSet presAssocID="{CF5C53E9-13EF-40C5-AA5D-03334E0FCE63}" presName="FiveConn_3-4" presStyleLbl="fgAccFollowNode1" presStyleIdx="2" presStyleCnt="4">
        <dgm:presLayoutVars>
          <dgm:bulletEnabled val="1"/>
        </dgm:presLayoutVars>
      </dgm:prSet>
      <dgm:spPr/>
    </dgm:pt>
    <dgm:pt modelId="{15661295-E174-884C-B433-84264A3D554F}" type="pres">
      <dgm:prSet presAssocID="{CF5C53E9-13EF-40C5-AA5D-03334E0FCE63}" presName="FiveConn_4-5" presStyleLbl="fgAccFollowNode1" presStyleIdx="3" presStyleCnt="4">
        <dgm:presLayoutVars>
          <dgm:bulletEnabled val="1"/>
        </dgm:presLayoutVars>
      </dgm:prSet>
      <dgm:spPr/>
    </dgm:pt>
    <dgm:pt modelId="{EFFD97DE-EDB0-9B4D-B788-A34372E0A7B7}" type="pres">
      <dgm:prSet presAssocID="{CF5C53E9-13EF-40C5-AA5D-03334E0FCE63}" presName="FiveNodes_1_text" presStyleLbl="node1" presStyleIdx="4" presStyleCnt="5">
        <dgm:presLayoutVars>
          <dgm:bulletEnabled val="1"/>
        </dgm:presLayoutVars>
      </dgm:prSet>
      <dgm:spPr/>
    </dgm:pt>
    <dgm:pt modelId="{3BCFE0D4-FC45-EC41-98A8-626C4F66462E}" type="pres">
      <dgm:prSet presAssocID="{CF5C53E9-13EF-40C5-AA5D-03334E0FCE63}" presName="FiveNodes_2_text" presStyleLbl="node1" presStyleIdx="4" presStyleCnt="5">
        <dgm:presLayoutVars>
          <dgm:bulletEnabled val="1"/>
        </dgm:presLayoutVars>
      </dgm:prSet>
      <dgm:spPr/>
    </dgm:pt>
    <dgm:pt modelId="{3D97DF3E-5EF9-0A40-90F3-7E9BC8EAA8B4}" type="pres">
      <dgm:prSet presAssocID="{CF5C53E9-13EF-40C5-AA5D-03334E0FCE63}" presName="FiveNodes_3_text" presStyleLbl="node1" presStyleIdx="4" presStyleCnt="5">
        <dgm:presLayoutVars>
          <dgm:bulletEnabled val="1"/>
        </dgm:presLayoutVars>
      </dgm:prSet>
      <dgm:spPr/>
    </dgm:pt>
    <dgm:pt modelId="{95FA0A55-E269-474F-8780-A34CED49268F}" type="pres">
      <dgm:prSet presAssocID="{CF5C53E9-13EF-40C5-AA5D-03334E0FCE63}" presName="FiveNodes_4_text" presStyleLbl="node1" presStyleIdx="4" presStyleCnt="5">
        <dgm:presLayoutVars>
          <dgm:bulletEnabled val="1"/>
        </dgm:presLayoutVars>
      </dgm:prSet>
      <dgm:spPr/>
    </dgm:pt>
    <dgm:pt modelId="{2ED4D411-33F7-144C-9BB0-7F0B7304DC91}" type="pres">
      <dgm:prSet presAssocID="{CF5C53E9-13EF-40C5-AA5D-03334E0FCE6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D9A6C12-CD4B-254B-97EA-99112F192662}" type="presOf" srcId="{C31D4CC7-F4A7-4503-9460-9EBAE79CBDF9}" destId="{8B788F9C-B93E-3140-A0C7-993CE432412A}" srcOrd="0" destOrd="0" presId="urn:microsoft.com/office/officeart/2005/8/layout/vProcess5"/>
    <dgm:cxn modelId="{AFDCA83A-D056-E148-B951-072C190677C4}" type="presOf" srcId="{A554EC03-62BC-4353-9188-FD0842ACC312}" destId="{FDACA527-E7E3-8B4B-809E-0366339DCE72}" srcOrd="0" destOrd="0" presId="urn:microsoft.com/office/officeart/2005/8/layout/vProcess5"/>
    <dgm:cxn modelId="{F787F33F-B93C-6A47-B1F7-FB54739EF684}" type="presOf" srcId="{7C84940A-C58A-47CC-9771-9D57B9F21FA3}" destId="{15661295-E174-884C-B433-84264A3D554F}" srcOrd="0" destOrd="0" presId="urn:microsoft.com/office/officeart/2005/8/layout/vProcess5"/>
    <dgm:cxn modelId="{00FF8761-36A2-5346-A409-72FC3CA21102}" type="presOf" srcId="{D62495BE-AE53-4D99-A6A8-37F2B273FBA7}" destId="{D19E7CE5-4700-B84F-89AC-BC2B4785A625}" srcOrd="0" destOrd="0" presId="urn:microsoft.com/office/officeart/2005/8/layout/vProcess5"/>
    <dgm:cxn modelId="{372B4B75-9134-9249-9483-C4D9A107006E}" type="presOf" srcId="{72EADEE7-AD84-9345-AEC7-07F63D1F0C99}" destId="{C66BFDEB-AA95-7846-A82F-67E972CA3B0D}" srcOrd="0" destOrd="0" presId="urn:microsoft.com/office/officeart/2005/8/layout/vProcess5"/>
    <dgm:cxn modelId="{EB599A78-413D-A641-A971-47C66863D563}" type="presOf" srcId="{1D4D66E0-74BF-4245-AB46-CB11D7296967}" destId="{543D32EB-59E2-B346-A748-E606AE1921DF}" srcOrd="0" destOrd="0" presId="urn:microsoft.com/office/officeart/2005/8/layout/vProcess5"/>
    <dgm:cxn modelId="{1BDB8488-15D5-B740-A395-B62D568447FB}" type="presOf" srcId="{C31D4CC7-F4A7-4503-9460-9EBAE79CBDF9}" destId="{95FA0A55-E269-474F-8780-A34CED49268F}" srcOrd="1" destOrd="0" presId="urn:microsoft.com/office/officeart/2005/8/layout/vProcess5"/>
    <dgm:cxn modelId="{3B4D8899-6AFB-4189-AC76-0ECD122F21C6}" srcId="{CF5C53E9-13EF-40C5-AA5D-03334E0FCE63}" destId="{41D06710-B4C7-4133-9076-E83C423B72AD}" srcOrd="1" destOrd="0" parTransId="{2985B149-E9C6-437A-8156-933BD0DC5A2A}" sibTransId="{A554EC03-62BC-4353-9188-FD0842ACC312}"/>
    <dgm:cxn modelId="{3B96139F-C9CA-4243-806F-A6A923788C9B}" srcId="{CF5C53E9-13EF-40C5-AA5D-03334E0FCE63}" destId="{90B16DF0-D744-4D84-BB72-DB66F6AFF7B0}" srcOrd="4" destOrd="0" parTransId="{898135B9-86E6-465A-B83B-CA16B8BB5E2F}" sibTransId="{ECE505DC-2BF1-45AA-BE3B-7C5BC5019BDB}"/>
    <dgm:cxn modelId="{D44869A4-EE82-8641-87A4-98F41B734214}" type="presOf" srcId="{41D06710-B4C7-4133-9076-E83C423B72AD}" destId="{3BCFE0D4-FC45-EC41-98A8-626C4F66462E}" srcOrd="1" destOrd="0" presId="urn:microsoft.com/office/officeart/2005/8/layout/vProcess5"/>
    <dgm:cxn modelId="{8FC9E9A8-3197-7D4E-8DDB-7BAD4B2EB289}" type="presOf" srcId="{D62495BE-AE53-4D99-A6A8-37F2B273FBA7}" destId="{EFFD97DE-EDB0-9B4D-B788-A34372E0A7B7}" srcOrd="1" destOrd="0" presId="urn:microsoft.com/office/officeart/2005/8/layout/vProcess5"/>
    <dgm:cxn modelId="{79671EAD-FE66-854C-9D23-03BB9C883A0D}" type="presOf" srcId="{72EADEE7-AD84-9345-AEC7-07F63D1F0C99}" destId="{3D97DF3E-5EF9-0A40-90F3-7E9BC8EAA8B4}" srcOrd="1" destOrd="0" presId="urn:microsoft.com/office/officeart/2005/8/layout/vProcess5"/>
    <dgm:cxn modelId="{2151E0AF-E3C2-9641-8B57-8CD31C9D1ECF}" type="presOf" srcId="{41D06710-B4C7-4133-9076-E83C423B72AD}" destId="{CFE05DCB-C07A-C145-B91C-406E4AD47B4D}" srcOrd="0" destOrd="0" presId="urn:microsoft.com/office/officeart/2005/8/layout/vProcess5"/>
    <dgm:cxn modelId="{84B9D8C0-5B70-4F46-AA0F-FFEBFD98D4CA}" type="presOf" srcId="{90B16DF0-D744-4D84-BB72-DB66F6AFF7B0}" destId="{6267BFE0-855D-A84E-AC5B-D2CB3CA080D0}" srcOrd="0" destOrd="0" presId="urn:microsoft.com/office/officeart/2005/8/layout/vProcess5"/>
    <dgm:cxn modelId="{D19309D2-96FC-3A46-A76F-DE22ED1593BB}" srcId="{CF5C53E9-13EF-40C5-AA5D-03334E0FCE63}" destId="{72EADEE7-AD84-9345-AEC7-07F63D1F0C99}" srcOrd="2" destOrd="0" parTransId="{64FF55F8-98D1-2B4A-AFBB-86CE7EFB8A3C}" sibTransId="{56A36CEB-0947-9748-8C6E-1F643954F021}"/>
    <dgm:cxn modelId="{BB40DFD7-2CF1-2A4D-B526-99A52EC64E55}" type="presOf" srcId="{56A36CEB-0947-9748-8C6E-1F643954F021}" destId="{4BBE2B98-AD60-6A4A-8C07-9746BCAF7E35}" srcOrd="0" destOrd="0" presId="urn:microsoft.com/office/officeart/2005/8/layout/vProcess5"/>
    <dgm:cxn modelId="{213EBCD9-7190-4E58-B1BC-19DAA004FA28}" srcId="{CF5C53E9-13EF-40C5-AA5D-03334E0FCE63}" destId="{C31D4CC7-F4A7-4503-9460-9EBAE79CBDF9}" srcOrd="3" destOrd="0" parTransId="{CFD7069C-320C-44EB-9764-B1C81871F2B0}" sibTransId="{7C84940A-C58A-47CC-9771-9D57B9F21FA3}"/>
    <dgm:cxn modelId="{5CD389E1-875D-F240-9E20-259D7BC8A544}" type="presOf" srcId="{90B16DF0-D744-4D84-BB72-DB66F6AFF7B0}" destId="{2ED4D411-33F7-144C-9BB0-7F0B7304DC91}" srcOrd="1" destOrd="0" presId="urn:microsoft.com/office/officeart/2005/8/layout/vProcess5"/>
    <dgm:cxn modelId="{8EAA12E2-69A7-464B-B312-CB3E8571944B}" type="presOf" srcId="{CF5C53E9-13EF-40C5-AA5D-03334E0FCE63}" destId="{9D123C21-703C-6446-8EC2-E59AF54875D5}" srcOrd="0" destOrd="0" presId="urn:microsoft.com/office/officeart/2005/8/layout/vProcess5"/>
    <dgm:cxn modelId="{5674B5F3-2382-4262-AA9B-F1EA134203DF}" srcId="{CF5C53E9-13EF-40C5-AA5D-03334E0FCE63}" destId="{D62495BE-AE53-4D99-A6A8-37F2B273FBA7}" srcOrd="0" destOrd="0" parTransId="{93F0EE43-28CB-4001-BC6C-7211F0AC7524}" sibTransId="{1D4D66E0-74BF-4245-AB46-CB11D7296967}"/>
    <dgm:cxn modelId="{D57B2756-67CB-3148-844F-77BE35C457E3}" type="presParOf" srcId="{9D123C21-703C-6446-8EC2-E59AF54875D5}" destId="{1BE223BB-C6ED-C04C-A148-21B16E5D0CE2}" srcOrd="0" destOrd="0" presId="urn:microsoft.com/office/officeart/2005/8/layout/vProcess5"/>
    <dgm:cxn modelId="{C7CFAC5D-EE68-AD48-9C16-D5667C12E99D}" type="presParOf" srcId="{9D123C21-703C-6446-8EC2-E59AF54875D5}" destId="{D19E7CE5-4700-B84F-89AC-BC2B4785A625}" srcOrd="1" destOrd="0" presId="urn:microsoft.com/office/officeart/2005/8/layout/vProcess5"/>
    <dgm:cxn modelId="{8C1CF774-0F81-FD4A-8241-95656ED607BE}" type="presParOf" srcId="{9D123C21-703C-6446-8EC2-E59AF54875D5}" destId="{CFE05DCB-C07A-C145-B91C-406E4AD47B4D}" srcOrd="2" destOrd="0" presId="urn:microsoft.com/office/officeart/2005/8/layout/vProcess5"/>
    <dgm:cxn modelId="{48EDA6CC-1F11-E94E-97BB-D4C3D34754F9}" type="presParOf" srcId="{9D123C21-703C-6446-8EC2-E59AF54875D5}" destId="{C66BFDEB-AA95-7846-A82F-67E972CA3B0D}" srcOrd="3" destOrd="0" presId="urn:microsoft.com/office/officeart/2005/8/layout/vProcess5"/>
    <dgm:cxn modelId="{33019FB5-77EE-FB44-A44A-E19F87C7FAFE}" type="presParOf" srcId="{9D123C21-703C-6446-8EC2-E59AF54875D5}" destId="{8B788F9C-B93E-3140-A0C7-993CE432412A}" srcOrd="4" destOrd="0" presId="urn:microsoft.com/office/officeart/2005/8/layout/vProcess5"/>
    <dgm:cxn modelId="{9424A96D-178C-1844-B4CB-ABC96F85B50C}" type="presParOf" srcId="{9D123C21-703C-6446-8EC2-E59AF54875D5}" destId="{6267BFE0-855D-A84E-AC5B-D2CB3CA080D0}" srcOrd="5" destOrd="0" presId="urn:microsoft.com/office/officeart/2005/8/layout/vProcess5"/>
    <dgm:cxn modelId="{A146D122-B6FB-194A-B20E-922F41D85CBB}" type="presParOf" srcId="{9D123C21-703C-6446-8EC2-E59AF54875D5}" destId="{543D32EB-59E2-B346-A748-E606AE1921DF}" srcOrd="6" destOrd="0" presId="urn:microsoft.com/office/officeart/2005/8/layout/vProcess5"/>
    <dgm:cxn modelId="{473D2042-D5E9-DB45-8783-D2F7B975D158}" type="presParOf" srcId="{9D123C21-703C-6446-8EC2-E59AF54875D5}" destId="{FDACA527-E7E3-8B4B-809E-0366339DCE72}" srcOrd="7" destOrd="0" presId="urn:microsoft.com/office/officeart/2005/8/layout/vProcess5"/>
    <dgm:cxn modelId="{24298631-DB36-3241-90FC-3E179098A384}" type="presParOf" srcId="{9D123C21-703C-6446-8EC2-E59AF54875D5}" destId="{4BBE2B98-AD60-6A4A-8C07-9746BCAF7E35}" srcOrd="8" destOrd="0" presId="urn:microsoft.com/office/officeart/2005/8/layout/vProcess5"/>
    <dgm:cxn modelId="{ED6A2D93-EFAA-5B46-AF47-46A02C6F2BA9}" type="presParOf" srcId="{9D123C21-703C-6446-8EC2-E59AF54875D5}" destId="{15661295-E174-884C-B433-84264A3D554F}" srcOrd="9" destOrd="0" presId="urn:microsoft.com/office/officeart/2005/8/layout/vProcess5"/>
    <dgm:cxn modelId="{F3F0B836-DFF9-8C4E-9EC5-53D6339EC8FF}" type="presParOf" srcId="{9D123C21-703C-6446-8EC2-E59AF54875D5}" destId="{EFFD97DE-EDB0-9B4D-B788-A34372E0A7B7}" srcOrd="10" destOrd="0" presId="urn:microsoft.com/office/officeart/2005/8/layout/vProcess5"/>
    <dgm:cxn modelId="{02C03CCA-FBBE-2544-B0D6-A23370CCA932}" type="presParOf" srcId="{9D123C21-703C-6446-8EC2-E59AF54875D5}" destId="{3BCFE0D4-FC45-EC41-98A8-626C4F66462E}" srcOrd="11" destOrd="0" presId="urn:microsoft.com/office/officeart/2005/8/layout/vProcess5"/>
    <dgm:cxn modelId="{6574AEAE-A97F-BE4A-9239-8C22F1CBC55C}" type="presParOf" srcId="{9D123C21-703C-6446-8EC2-E59AF54875D5}" destId="{3D97DF3E-5EF9-0A40-90F3-7E9BC8EAA8B4}" srcOrd="12" destOrd="0" presId="urn:microsoft.com/office/officeart/2005/8/layout/vProcess5"/>
    <dgm:cxn modelId="{C38D2EB1-F7FF-6144-B7CC-998886E06D37}" type="presParOf" srcId="{9D123C21-703C-6446-8EC2-E59AF54875D5}" destId="{95FA0A55-E269-474F-8780-A34CED49268F}" srcOrd="13" destOrd="0" presId="urn:microsoft.com/office/officeart/2005/8/layout/vProcess5"/>
    <dgm:cxn modelId="{A6095ED4-3E90-9741-BAB4-0A6B31A3B99E}" type="presParOf" srcId="{9D123C21-703C-6446-8EC2-E59AF54875D5}" destId="{2ED4D411-33F7-144C-9BB0-7F0B7304DC9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E7CE5-4700-B84F-89AC-BC2B4785A625}">
      <dsp:nvSpPr>
        <dsp:cNvPr id="0" name=""/>
        <dsp:cNvSpPr/>
      </dsp:nvSpPr>
      <dsp:spPr>
        <a:xfrm>
          <a:off x="0" y="0"/>
          <a:ext cx="8493061" cy="6865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1. </a:t>
          </a:r>
          <a:r>
            <a:rPr lang="en-US" sz="1600" kern="1200" baseline="0" dirty="0"/>
            <a:t>Differences between attacks on cloud and local honeypots</a:t>
          </a:r>
        </a:p>
      </dsp:txBody>
      <dsp:txXfrm>
        <a:off x="20109" y="20109"/>
        <a:ext cx="7671869" cy="646352"/>
      </dsp:txXfrm>
    </dsp:sp>
    <dsp:sp modelId="{CFE05DCB-C07A-C145-B91C-406E4AD47B4D}">
      <dsp:nvSpPr>
        <dsp:cNvPr id="0" name=""/>
        <dsp:cNvSpPr/>
      </dsp:nvSpPr>
      <dsp:spPr>
        <a:xfrm>
          <a:off x="634222" y="781927"/>
          <a:ext cx="8493061" cy="686570"/>
        </a:xfrm>
        <a:prstGeom prst="roundRect">
          <a:avLst>
            <a:gd name="adj" fmla="val 10000"/>
          </a:avLst>
        </a:prstGeom>
        <a:solidFill>
          <a:schemeClr val="accent2">
            <a:hueOff val="-4941430"/>
            <a:satOff val="225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2.  </a:t>
          </a:r>
          <a:r>
            <a:rPr lang="en-US" sz="1600" kern="1200" baseline="0"/>
            <a:t>Patterns in evolution of attacks over time, at indicator level and sensor level</a:t>
          </a:r>
        </a:p>
      </dsp:txBody>
      <dsp:txXfrm>
        <a:off x="654331" y="802036"/>
        <a:ext cx="7372350" cy="646352"/>
      </dsp:txXfrm>
    </dsp:sp>
    <dsp:sp modelId="{C66BFDEB-AA95-7846-A82F-67E972CA3B0D}">
      <dsp:nvSpPr>
        <dsp:cNvPr id="0" name=""/>
        <dsp:cNvSpPr/>
      </dsp:nvSpPr>
      <dsp:spPr>
        <a:xfrm>
          <a:off x="1268444" y="1563855"/>
          <a:ext cx="8493061" cy="686570"/>
        </a:xfrm>
        <a:prstGeom prst="roundRect">
          <a:avLst>
            <a:gd name="adj" fmla="val 10000"/>
          </a:avLst>
        </a:prstGeom>
        <a:solidFill>
          <a:schemeClr val="accent2">
            <a:hueOff val="-9882860"/>
            <a:satOff val="45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3. Attack classification based on distribution of number of connections, number of sensors hit, usernames, password tried and urls used </a:t>
          </a:r>
        </a:p>
      </dsp:txBody>
      <dsp:txXfrm>
        <a:off x="1288553" y="1583964"/>
        <a:ext cx="7372350" cy="646352"/>
      </dsp:txXfrm>
    </dsp:sp>
    <dsp:sp modelId="{8B788F9C-B93E-3140-A0C7-993CE432412A}">
      <dsp:nvSpPr>
        <dsp:cNvPr id="0" name=""/>
        <dsp:cNvSpPr/>
      </dsp:nvSpPr>
      <dsp:spPr>
        <a:xfrm>
          <a:off x="1902666" y="2345782"/>
          <a:ext cx="8493061" cy="686570"/>
        </a:xfrm>
        <a:prstGeom prst="roundRect">
          <a:avLst>
            <a:gd name="adj" fmla="val 10000"/>
          </a:avLst>
        </a:prstGeom>
        <a:solidFill>
          <a:schemeClr val="accent2">
            <a:hueOff val="-14824290"/>
            <a:satOff val="676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4. See if indicators return after being blocked</a:t>
          </a:r>
        </a:p>
      </dsp:txBody>
      <dsp:txXfrm>
        <a:off x="1922775" y="2365891"/>
        <a:ext cx="7372350" cy="646352"/>
      </dsp:txXfrm>
    </dsp:sp>
    <dsp:sp modelId="{6267BFE0-855D-A84E-AC5B-D2CB3CA080D0}">
      <dsp:nvSpPr>
        <dsp:cNvPr id="0" name=""/>
        <dsp:cNvSpPr/>
      </dsp:nvSpPr>
      <dsp:spPr>
        <a:xfrm>
          <a:off x="2536888" y="3127710"/>
          <a:ext cx="8493061" cy="686570"/>
        </a:xfrm>
        <a:prstGeom prst="roundRect">
          <a:avLst>
            <a:gd name="adj" fmla="val 10000"/>
          </a:avLst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5.Make inferences from geographical data </a:t>
          </a:r>
        </a:p>
      </dsp:txBody>
      <dsp:txXfrm>
        <a:off x="2556997" y="3147819"/>
        <a:ext cx="7372350" cy="646352"/>
      </dsp:txXfrm>
    </dsp:sp>
    <dsp:sp modelId="{543D32EB-59E2-B346-A748-E606AE1921DF}">
      <dsp:nvSpPr>
        <dsp:cNvPr id="0" name=""/>
        <dsp:cNvSpPr/>
      </dsp:nvSpPr>
      <dsp:spPr>
        <a:xfrm>
          <a:off x="8046790" y="501577"/>
          <a:ext cx="446270" cy="4462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147201" y="501577"/>
        <a:ext cx="245448" cy="335818"/>
      </dsp:txXfrm>
    </dsp:sp>
    <dsp:sp modelId="{FDACA527-E7E3-8B4B-809E-0366339DCE72}">
      <dsp:nvSpPr>
        <dsp:cNvPr id="0" name=""/>
        <dsp:cNvSpPr/>
      </dsp:nvSpPr>
      <dsp:spPr>
        <a:xfrm>
          <a:off x="8681012" y="1283505"/>
          <a:ext cx="446270" cy="4462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6868062"/>
            <a:satOff val="354"/>
            <a:lumOff val="18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6868062"/>
              <a:satOff val="354"/>
              <a:lumOff val="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781423" y="1283505"/>
        <a:ext cx="245448" cy="335818"/>
      </dsp:txXfrm>
    </dsp:sp>
    <dsp:sp modelId="{4BBE2B98-AD60-6A4A-8C07-9746BCAF7E35}">
      <dsp:nvSpPr>
        <dsp:cNvPr id="0" name=""/>
        <dsp:cNvSpPr/>
      </dsp:nvSpPr>
      <dsp:spPr>
        <a:xfrm>
          <a:off x="9315234" y="2053990"/>
          <a:ext cx="446270" cy="4462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3736124"/>
            <a:satOff val="707"/>
            <a:lumOff val="37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3736124"/>
              <a:satOff val="707"/>
              <a:lumOff val="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415645" y="2053990"/>
        <a:ext cx="245448" cy="335818"/>
      </dsp:txXfrm>
    </dsp:sp>
    <dsp:sp modelId="{15661295-E174-884C-B433-84264A3D554F}">
      <dsp:nvSpPr>
        <dsp:cNvPr id="0" name=""/>
        <dsp:cNvSpPr/>
      </dsp:nvSpPr>
      <dsp:spPr>
        <a:xfrm>
          <a:off x="9949456" y="2843546"/>
          <a:ext cx="446270" cy="44627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0604185"/>
            <a:satOff val="1061"/>
            <a:lumOff val="55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0604185"/>
              <a:satOff val="1061"/>
              <a:lumOff val="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0049867" y="2843546"/>
        <a:ext cx="245448" cy="3358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81D1-810A-4742-A4BC-C266987C7481}" type="datetimeFigureOut">
              <a:rPr lang="en-US" smtClean="0"/>
              <a:t>8/1/19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6F533-8230-6842-9D5C-2628F8D9F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78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A949B-0DFC-8643-8711-97CBE77983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8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A949B-0DFC-8643-8711-97CBE77983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33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8/1/19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8/1/19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8/1/19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8/1/19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8/1/19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8/1/19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8/1/19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8/1/19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8/1/19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04975-8C56-5540-97E5-CD882283E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425" y="1565610"/>
            <a:ext cx="4320227" cy="161406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SECURITY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E7FCAF-F67F-4B4A-869C-6DB4B890C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126" y="3824577"/>
            <a:ext cx="4320228" cy="2033298"/>
          </a:xfrm>
        </p:spPr>
        <p:txBody>
          <a:bodyPr>
            <a:normAutofit fontScale="92500"/>
          </a:bodyPr>
          <a:lstStyle/>
          <a:p>
            <a:r>
              <a:rPr lang="en-US" sz="1800" dirty="0">
                <a:solidFill>
                  <a:srgbClr val="FFFFFF">
                    <a:alpha val="75000"/>
                  </a:srgbClr>
                </a:solidFill>
              </a:rPr>
              <a:t>TEAM 8</a:t>
            </a:r>
          </a:p>
          <a:p>
            <a:r>
              <a:rPr lang="en-US" sz="1800" dirty="0">
                <a:solidFill>
                  <a:srgbClr val="FFFFFF">
                    <a:alpha val="75000"/>
                  </a:srgbClr>
                </a:solidFill>
              </a:rPr>
              <a:t>RIJISH GANGULY</a:t>
            </a:r>
          </a:p>
          <a:p>
            <a:r>
              <a:rPr lang="en-US" sz="1800" dirty="0">
                <a:solidFill>
                  <a:srgbClr val="FFFFFF">
                    <a:alpha val="75000"/>
                  </a:srgbClr>
                </a:solidFill>
              </a:rPr>
              <a:t>SIBORA SERANAJ</a:t>
            </a:r>
          </a:p>
          <a:p>
            <a:endParaRPr lang="en-US" sz="1800" dirty="0">
              <a:solidFill>
                <a:srgbClr val="FFFFFF">
                  <a:alpha val="75000"/>
                </a:srgbClr>
              </a:solidFill>
            </a:endParaRPr>
          </a:p>
          <a:p>
            <a:r>
              <a:rPr lang="en-US" sz="1800" dirty="0">
                <a:solidFill>
                  <a:srgbClr val="FFFFFF">
                    <a:alpha val="75000"/>
                  </a:srgbClr>
                </a:solidFill>
              </a:rPr>
              <a:t>Project Manager – Susan Jacobs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F071BC3-B3C8-F641-92DF-E332CB0BE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514" y="1947948"/>
            <a:ext cx="5710061" cy="268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17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94FAB5-9CBC-134A-88EA-27150B4D8C39}"/>
              </a:ext>
            </a:extLst>
          </p:cNvPr>
          <p:cNvSpPr txBox="1"/>
          <p:nvPr/>
        </p:nvSpPr>
        <p:spPr>
          <a:xfrm>
            <a:off x="837126" y="1419225"/>
            <a:ext cx="4320227" cy="2395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		DATA</a:t>
            </a:r>
          </a:p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VISUALIZATION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76C00F-6AFB-B145-BC14-F78DC5EF4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07245"/>
            <a:ext cx="5509546" cy="3000122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BF96E7-AD66-2943-95FB-F5071BA11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40668"/>
            <a:ext cx="5509546" cy="274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6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6DF103A-6E25-FA46-95FB-A9341BD147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73" r="1499" b="2318"/>
          <a:stretch/>
        </p:blipFill>
        <p:spPr>
          <a:xfrm>
            <a:off x="2844879" y="918434"/>
            <a:ext cx="8846916" cy="50211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61205" y="1168712"/>
            <a:ext cx="2051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SSH session on cowrie honeypot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1204" y="1796559"/>
            <a:ext cx="2205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URL download attempted on cowrie honeypot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1204" y="2424406"/>
            <a:ext cx="1930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Command attempted on cowrie honeypot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9095" y="3068481"/>
            <a:ext cx="21592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Unknown command attempted on cowrie honeypot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3288" y="3844723"/>
            <a:ext cx="2420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File downloaded on cowrie honeypot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3288" y="4534801"/>
            <a:ext cx="2929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Connection to honeypot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9095" y="5061028"/>
            <a:ext cx="2151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SSH login on cowrie honeypot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CB3C68-0E30-AC49-A04E-667AA1C8E7CE}"/>
              </a:ext>
            </a:extLst>
          </p:cNvPr>
          <p:cNvSpPr txBox="1"/>
          <p:nvPr/>
        </p:nvSpPr>
        <p:spPr>
          <a:xfrm>
            <a:off x="5672384" y="540732"/>
            <a:ext cx="292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 Signature</a:t>
            </a:r>
          </a:p>
        </p:txBody>
      </p:sp>
    </p:spTree>
    <p:extLst>
      <p:ext uri="{BB962C8B-B14F-4D97-AF65-F5344CB8AC3E}">
        <p14:creationId xmlns:p14="http://schemas.microsoft.com/office/powerpoint/2010/main" val="2320202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DCC1A7-92CD-1841-9B18-4A54BC88F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717550"/>
            <a:ext cx="79248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09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887E27-7A52-1D40-A4C4-E64C123D3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35" r="1197"/>
          <a:stretch/>
        </p:blipFill>
        <p:spPr>
          <a:xfrm>
            <a:off x="2724912" y="1285092"/>
            <a:ext cx="9464849" cy="51098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71945" y="1418006"/>
            <a:ext cx="994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system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35846" y="1645071"/>
            <a:ext cx="589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sh</a:t>
            </a:r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040224" y="1975353"/>
            <a:ext cx="2521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&gt;/</a:t>
            </a:r>
            <a:r>
              <a:rPr lang="en-US" sz="1200" dirty="0" err="1"/>
              <a:t>var</a:t>
            </a:r>
            <a:r>
              <a:rPr lang="en-US" sz="1200" dirty="0"/>
              <a:t>/.</a:t>
            </a:r>
            <a:r>
              <a:rPr lang="en-US" sz="1200" dirty="0" err="1"/>
              <a:t>ptmx</a:t>
            </a:r>
            <a:r>
              <a:rPr lang="en-US" sz="1200" dirty="0"/>
              <a:t> &amp;&amp; cd /</a:t>
            </a:r>
            <a:r>
              <a:rPr lang="en-US" sz="1200" dirty="0" err="1"/>
              <a:t>var</a:t>
            </a:r>
            <a:r>
              <a:rPr lang="en-US" sz="1200" dirty="0"/>
              <a:t>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2514" y="2307375"/>
            <a:ext cx="3840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&gt;/</a:t>
            </a:r>
            <a:r>
              <a:rPr lang="en-US" sz="1200" dirty="0" err="1"/>
              <a:t>mnt</a:t>
            </a:r>
            <a:r>
              <a:rPr lang="en-US" sz="1200" dirty="0"/>
              <a:t>/.</a:t>
            </a:r>
            <a:r>
              <a:rPr lang="en-US" sz="1200" dirty="0" err="1"/>
              <a:t>ptmx</a:t>
            </a:r>
            <a:r>
              <a:rPr lang="en-US" sz="1200" dirty="0"/>
              <a:t> &amp;&amp; cd /</a:t>
            </a:r>
            <a:r>
              <a:rPr lang="en-US" sz="1200" dirty="0" err="1"/>
              <a:t>mnt</a:t>
            </a:r>
            <a:r>
              <a:rPr lang="en-US" sz="1200" dirty="0"/>
              <a:t>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0412" y="2612331"/>
            <a:ext cx="3291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&gt;/</a:t>
            </a:r>
            <a:r>
              <a:rPr lang="en-US" sz="1200" dirty="0" err="1"/>
              <a:t>var</a:t>
            </a:r>
            <a:r>
              <a:rPr lang="en-US" sz="1200" dirty="0"/>
              <a:t>/</a:t>
            </a:r>
            <a:r>
              <a:rPr lang="en-US" sz="1200" dirty="0" err="1"/>
              <a:t>tmp</a:t>
            </a:r>
            <a:r>
              <a:rPr lang="en-US" sz="1200" dirty="0"/>
              <a:t>/.</a:t>
            </a:r>
            <a:r>
              <a:rPr lang="en-US" sz="1200" dirty="0" err="1"/>
              <a:t>ptmx</a:t>
            </a:r>
            <a:r>
              <a:rPr lang="en-US" sz="1200" dirty="0"/>
              <a:t> &amp;&amp; cd/</a:t>
            </a:r>
            <a:r>
              <a:rPr lang="en-US" sz="1200" dirty="0" err="1"/>
              <a:t>var</a:t>
            </a:r>
            <a:r>
              <a:rPr lang="en-US" sz="1200" dirty="0"/>
              <a:t>/</a:t>
            </a:r>
            <a:r>
              <a:rPr lang="en-US" sz="1200" dirty="0" err="1"/>
              <a:t>tmp</a:t>
            </a:r>
            <a:r>
              <a:rPr lang="en-US" sz="1200" dirty="0"/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514" y="2937174"/>
            <a:ext cx="32890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&gt;/dev/</a:t>
            </a:r>
            <a:r>
              <a:rPr lang="en-US" sz="1200" dirty="0" err="1"/>
              <a:t>netslink</a:t>
            </a:r>
            <a:r>
              <a:rPr lang="en-US" sz="1200" dirty="0"/>
              <a:t>/.</a:t>
            </a:r>
            <a:r>
              <a:rPr lang="en-US" sz="1200" dirty="0" err="1"/>
              <a:t>ptmx</a:t>
            </a:r>
            <a:r>
              <a:rPr lang="en-US" sz="1200" dirty="0"/>
              <a:t> &amp;&amp; cd /dev/ </a:t>
            </a:r>
            <a:r>
              <a:rPr lang="en-US" sz="1200" dirty="0" err="1"/>
              <a:t>netslink</a:t>
            </a:r>
            <a:r>
              <a:rPr lang="en-US" sz="1200" dirty="0"/>
              <a:t>/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08487" y="3256660"/>
            <a:ext cx="2843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&gt;/bin/.</a:t>
            </a:r>
            <a:r>
              <a:rPr lang="en-US" sz="1200" dirty="0" err="1"/>
              <a:t>ptmx</a:t>
            </a:r>
            <a:r>
              <a:rPr lang="en-US" sz="1200" dirty="0"/>
              <a:t> &amp;&amp; cd /bin/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9062" y="3588682"/>
            <a:ext cx="3171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&gt;/boot/.</a:t>
            </a:r>
            <a:r>
              <a:rPr lang="en-US" sz="1200" dirty="0" err="1"/>
              <a:t>ptmx</a:t>
            </a:r>
            <a:r>
              <a:rPr lang="en-US" sz="1200" dirty="0"/>
              <a:t> &amp;&amp; cd /boot/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0100" y="3886170"/>
            <a:ext cx="3502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&gt;/bin/</a:t>
            </a:r>
            <a:r>
              <a:rPr lang="en-US" sz="1200" dirty="0" err="1"/>
              <a:t>busybox</a:t>
            </a:r>
            <a:r>
              <a:rPr lang="en-US" sz="1200" dirty="0"/>
              <a:t> </a:t>
            </a:r>
            <a:r>
              <a:rPr lang="en-US" sz="1200" dirty="0" err="1"/>
              <a:t>rm</a:t>
            </a:r>
            <a:r>
              <a:rPr lang="en-US" sz="1200" dirty="0"/>
              <a:t> –</a:t>
            </a:r>
            <a:r>
              <a:rPr lang="en-US" sz="1200" dirty="0" err="1"/>
              <a:t>rf</a:t>
            </a:r>
            <a:r>
              <a:rPr lang="en-US" sz="1200" dirty="0"/>
              <a:t> 19ju3d 920i13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18783" y="4186875"/>
            <a:ext cx="1115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admin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89896" y="4491804"/>
            <a:ext cx="1444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enable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68293" y="4757342"/>
            <a:ext cx="923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shell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71606" y="5012273"/>
            <a:ext cx="1516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linuxshell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864660" y="5336683"/>
            <a:ext cx="2697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/bin/</a:t>
            </a:r>
            <a:r>
              <a:rPr lang="en-US" sz="1200" dirty="0" err="1"/>
              <a:t>busybox</a:t>
            </a:r>
            <a:r>
              <a:rPr lang="en-US" sz="1200" dirty="0"/>
              <a:t> </a:t>
            </a:r>
            <a:r>
              <a:rPr lang="en-US" sz="1200" dirty="0" err="1"/>
              <a:t>rm</a:t>
            </a:r>
            <a:r>
              <a:rPr lang="en-US" sz="1200" dirty="0"/>
              <a:t> –</a:t>
            </a:r>
            <a:r>
              <a:rPr lang="en-US" sz="1200" dirty="0" err="1"/>
              <a:t>rf</a:t>
            </a:r>
            <a:r>
              <a:rPr lang="en-US" sz="1200" dirty="0"/>
              <a:t> bb aa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04658" y="5678445"/>
            <a:ext cx="1536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wlahh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D5F446-DBCD-BC44-AB39-1C6164A11732}"/>
              </a:ext>
            </a:extLst>
          </p:cNvPr>
          <p:cNvSpPr txBox="1"/>
          <p:nvPr/>
        </p:nvSpPr>
        <p:spPr>
          <a:xfrm>
            <a:off x="5041232" y="926432"/>
            <a:ext cx="2634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SSH username attempted</a:t>
            </a:r>
          </a:p>
        </p:txBody>
      </p:sp>
    </p:spTree>
    <p:extLst>
      <p:ext uri="{BB962C8B-B14F-4D97-AF65-F5344CB8AC3E}">
        <p14:creationId xmlns:p14="http://schemas.microsoft.com/office/powerpoint/2010/main" val="1591355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from geographical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2228" y="2079171"/>
            <a:ext cx="4992701" cy="4160264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General Idea: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Use attacker’s IP to locate the country of attack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Find the population for each country and the percentage of people with internet access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Calculate the Rate of Attacks per Internet User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74855" y="1852980"/>
            <a:ext cx="4717143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/>
          </a:p>
          <a:p>
            <a:endParaRPr lang="en-US" sz="2800" b="1" dirty="0"/>
          </a:p>
          <a:p>
            <a:r>
              <a:rPr lang="en-US" sz="2800" b="1" dirty="0"/>
              <a:t>Limitations</a:t>
            </a:r>
            <a:r>
              <a:rPr lang="en-US" dirty="0"/>
              <a:t>:</a:t>
            </a:r>
          </a:p>
          <a:p>
            <a:endParaRPr lang="en-US" dirty="0"/>
          </a:p>
          <a:p>
            <a:pPr marL="285750" indent="-285750">
              <a:buFont typeface="Wingdings" charset="2"/>
              <a:buChar char="§"/>
            </a:pPr>
            <a:r>
              <a:rPr lang="en-US" sz="2000" dirty="0"/>
              <a:t>Attackers may alter their IP address</a:t>
            </a:r>
          </a:p>
          <a:p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" t="22653" r="10576" b="9766"/>
          <a:stretch/>
        </p:blipFill>
        <p:spPr>
          <a:xfrm>
            <a:off x="7474855" y="4463157"/>
            <a:ext cx="3656213" cy="16627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161" y="910647"/>
            <a:ext cx="1521868" cy="177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62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6339" y="2402954"/>
            <a:ext cx="3409783" cy="13003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231" y="2147926"/>
            <a:ext cx="6831503" cy="254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10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5D9C196-56A3-4D2B-B250-2501F51B4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A6EBF77-A535-4798-83D5-C5D9C36BF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2"/>
            <a:ext cx="7592567" cy="5856457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6"/>
          <a:stretch/>
        </p:blipFill>
        <p:spPr>
          <a:xfrm>
            <a:off x="810832" y="1005839"/>
            <a:ext cx="6877511" cy="4982809"/>
          </a:xfrm>
          <a:prstGeom prst="rect">
            <a:avLst/>
          </a:prstGeom>
          <a:ln>
            <a:noFill/>
          </a:ln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DDB2DB23-D2D0-4E56-A97D-E9B80FD3E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457202"/>
            <a:ext cx="3615593" cy="585973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/>
          <p:cNvSpPr txBox="1"/>
          <p:nvPr/>
        </p:nvSpPr>
        <p:spPr>
          <a:xfrm>
            <a:off x="8962757" y="2636035"/>
            <a:ext cx="2292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NUMBER OF ATTACKS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12141" y="727945"/>
            <a:ext cx="426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number of attacks </a:t>
            </a:r>
            <a:r>
              <a:rPr lang="en-US" dirty="0"/>
              <a:t>in each country</a:t>
            </a:r>
          </a:p>
        </p:txBody>
      </p:sp>
    </p:spTree>
    <p:extLst>
      <p:ext uri="{BB962C8B-B14F-4D97-AF65-F5344CB8AC3E}">
        <p14:creationId xmlns:p14="http://schemas.microsoft.com/office/powerpoint/2010/main" val="2936542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5D9C196-56A3-4D2B-B250-2501F51B4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A6EBF77-A535-4798-83D5-C5D9C36BF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2"/>
            <a:ext cx="7592567" cy="5856457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" t="466"/>
          <a:stretch/>
        </p:blipFill>
        <p:spPr>
          <a:xfrm>
            <a:off x="1231364" y="778935"/>
            <a:ext cx="6036446" cy="5209714"/>
          </a:xfrm>
          <a:prstGeom prst="rect">
            <a:avLst/>
          </a:prstGeom>
          <a:ln>
            <a:noFill/>
          </a:ln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DDB2DB23-D2D0-4E56-A97D-E9B80FD3E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457202"/>
            <a:ext cx="3615593" cy="585973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/>
          <p:cNvSpPr txBox="1"/>
          <p:nvPr/>
        </p:nvSpPr>
        <p:spPr>
          <a:xfrm>
            <a:off x="8612301" y="2702860"/>
            <a:ext cx="3133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NUMBER </a:t>
            </a:r>
            <a:r>
              <a:rPr lang="en-US" sz="2400">
                <a:solidFill>
                  <a:schemeClr val="bg1"/>
                </a:solidFill>
              </a:rPr>
              <a:t>OF ATTACKS PER USER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14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788" y="480515"/>
            <a:ext cx="10031506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96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5" y="480515"/>
            <a:ext cx="9974753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40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"/>
            <a:ext cx="12192000" cy="6857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165" y="433728"/>
            <a:ext cx="3012141" cy="63201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Background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3867" y="1642534"/>
            <a:ext cx="5333999" cy="47817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1.5 billion malicious connection attempts per day on the Duke network</a:t>
            </a:r>
          </a:p>
          <a:p>
            <a:r>
              <a:rPr lang="en-US" sz="2500" dirty="0">
                <a:solidFill>
                  <a:schemeClr val="bg1"/>
                </a:solidFill>
              </a:rPr>
              <a:t>One untapped area is research into the types of attacks and learning how universities are targeted</a:t>
            </a:r>
            <a:r>
              <a:rPr lang="en-US" dirty="0"/>
              <a:t>. </a:t>
            </a:r>
            <a:r>
              <a:rPr lang="en-US" sz="2400" dirty="0"/>
              <a:t> 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Deploy Honeypots with sensors to collect data in order to recognize patterns and build a statistical model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" y="1663700"/>
            <a:ext cx="35306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47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024" y="480515"/>
            <a:ext cx="9417424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89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835" y="480515"/>
            <a:ext cx="9242613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82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6D04E05-D586-2242-816B-AAC3B525F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64" t="2097" r="646" b="768"/>
          <a:stretch/>
        </p:blipFill>
        <p:spPr>
          <a:xfrm>
            <a:off x="625643" y="830178"/>
            <a:ext cx="10852484" cy="526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98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550" y="480515"/>
            <a:ext cx="9170898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85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550" y="480515"/>
            <a:ext cx="9170898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00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474133"/>
            <a:ext cx="9279467" cy="1054100"/>
          </a:xfrm>
        </p:spPr>
        <p:txBody>
          <a:bodyPr/>
          <a:lstStyle/>
          <a:p>
            <a:r>
              <a:rPr lang="en-US" dirty="0"/>
              <a:t>                     Modelling Attempt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3066" y="1528233"/>
            <a:ext cx="9746627" cy="163182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77" y="2292567"/>
            <a:ext cx="6333066" cy="4091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643" y="2378265"/>
            <a:ext cx="5147734" cy="41032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02660" y="1726809"/>
            <a:ext cx="441063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2100" dirty="0"/>
              <a:t>Correlation between variables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86919" y="1731934"/>
            <a:ext cx="2689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/>
              <a:t>Pair plot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874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5180-C7BC-EF41-A87A-B881A5EF5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	Linear Regression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BC7B1-8D16-C649-AF2E-26EC9E74D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Frequency of attack as y variable</a:t>
            </a:r>
          </a:p>
          <a:p>
            <a:r>
              <a:rPr lang="en-US" dirty="0"/>
              <a:t>The features used were – GDP, Population,  Attacks per user and Population with access to the internet</a:t>
            </a:r>
          </a:p>
          <a:p>
            <a:r>
              <a:rPr lang="en-US" dirty="0"/>
              <a:t>The Linear Regression Model was statistically insignificant</a:t>
            </a:r>
          </a:p>
          <a:p>
            <a:r>
              <a:rPr lang="en-US" dirty="0"/>
              <a:t>Mean Absolute Error - 2073.2054110298554</a:t>
            </a:r>
          </a:p>
          <a:p>
            <a:r>
              <a:rPr lang="en-US" dirty="0"/>
              <a:t>Mean Squared Error - 13059894.863763131</a:t>
            </a:r>
          </a:p>
          <a:p>
            <a:r>
              <a:rPr lang="en-US" dirty="0"/>
              <a:t>Root Mean Squared Error - 3613.84765364606</a:t>
            </a:r>
          </a:p>
        </p:txBody>
      </p:sp>
    </p:spTree>
    <p:extLst>
      <p:ext uri="{BB962C8B-B14F-4D97-AF65-F5344CB8AC3E}">
        <p14:creationId xmlns:p14="http://schemas.microsoft.com/office/powerpoint/2010/main" val="2827385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A6EE-592C-0940-AF14-EEBC2403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76193-2B71-ED44-9D3C-3EF2E8CB2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engineering is the process of using domain knowledge of the data to create features that make machine learning algorithms work. </a:t>
            </a:r>
          </a:p>
          <a:p>
            <a:r>
              <a:rPr lang="en-US" dirty="0"/>
              <a:t>A feature is an attribute or property shared by all of the independent units on which analysis or prediction is to be done. Any attribute could be a feature, as long as it is useful to the model</a:t>
            </a:r>
          </a:p>
          <a:p>
            <a:r>
              <a:rPr lang="en-US" dirty="0"/>
              <a:t>According to Marcin Nawrocki et al (2016), IP, Port, Attack frequency, time until first attack, number of sources per attack, session duration and time between sessions are a few features that can be useful for honeypot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99279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99" y="629267"/>
            <a:ext cx="4796942" cy="8451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	Feature Engineering</a:t>
            </a:r>
          </a:p>
        </p:txBody>
      </p:sp>
      <p:sp>
        <p:nvSpPr>
          <p:cNvPr id="38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308" y="1595345"/>
            <a:ext cx="6572051" cy="4748305"/>
          </a:xfrm>
          <a:prstGeom prst="rect">
            <a:avLst/>
          </a:prstGeom>
          <a:effectLst/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862" y="1940287"/>
            <a:ext cx="4796942" cy="3797573"/>
          </a:xfr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lnSpc>
                <a:spcPct val="90000"/>
              </a:lnSpc>
              <a:buFont typeface="Wingdings 3" charset="2"/>
              <a:buChar char=""/>
            </a:pPr>
            <a:r>
              <a:rPr lang="en-US" sz="1800" cap="none" dirty="0" err="1">
                <a:solidFill>
                  <a:srgbClr val="EBEBEB"/>
                </a:solidFill>
              </a:rPr>
              <a:t>mean_time_difference</a:t>
            </a:r>
            <a:r>
              <a:rPr lang="en-US" sz="1800" cap="none" dirty="0">
                <a:solidFill>
                  <a:srgbClr val="EBEBEB"/>
                </a:solidFill>
              </a:rPr>
              <a:t> is the mean difference in time between two consecutive attacks from the same IP</a:t>
            </a:r>
          </a:p>
          <a:p>
            <a:pPr marL="457200" indent="-457200">
              <a:lnSpc>
                <a:spcPct val="90000"/>
              </a:lnSpc>
              <a:buFont typeface="Wingdings 3" charset="2"/>
              <a:buChar char=""/>
            </a:pPr>
            <a:r>
              <a:rPr lang="en-US" sz="1800" cap="none" dirty="0" err="1">
                <a:solidFill>
                  <a:srgbClr val="EBEBEB"/>
                </a:solidFill>
              </a:rPr>
              <a:t>sd_time_difference</a:t>
            </a:r>
            <a:r>
              <a:rPr lang="en-US" sz="1800" cap="none" dirty="0">
                <a:solidFill>
                  <a:srgbClr val="EBEBEB"/>
                </a:solidFill>
              </a:rPr>
              <a:t> shows the standard deviation </a:t>
            </a:r>
            <a:r>
              <a:rPr lang="en-US" cap="none" dirty="0">
                <a:solidFill>
                  <a:srgbClr val="EBEBEB"/>
                </a:solidFill>
              </a:rPr>
              <a:t>of </a:t>
            </a:r>
            <a:r>
              <a:rPr lang="en-US" sz="1800" cap="none" dirty="0">
                <a:solidFill>
                  <a:srgbClr val="EBEBEB"/>
                </a:solidFill>
              </a:rPr>
              <a:t>time difference between two consecutive attacks from the same IP</a:t>
            </a:r>
          </a:p>
          <a:p>
            <a:pPr marL="457200" indent="-457200">
              <a:lnSpc>
                <a:spcPct val="90000"/>
              </a:lnSpc>
              <a:buFont typeface="Wingdings 3" charset="2"/>
              <a:buChar char=""/>
            </a:pPr>
            <a:r>
              <a:rPr lang="en-US" sz="1800" cap="none" dirty="0" err="1">
                <a:solidFill>
                  <a:srgbClr val="EBEBEB"/>
                </a:solidFill>
              </a:rPr>
              <a:t>sensor_number</a:t>
            </a:r>
            <a:r>
              <a:rPr lang="en-US" sz="1800" cap="none" dirty="0">
                <a:solidFill>
                  <a:srgbClr val="EBEBEB"/>
                </a:solidFill>
              </a:rPr>
              <a:t> </a:t>
            </a:r>
            <a:r>
              <a:rPr lang="en-US" cap="none" dirty="0">
                <a:solidFill>
                  <a:srgbClr val="EBEBEB"/>
                </a:solidFill>
              </a:rPr>
              <a:t>is </a:t>
            </a:r>
            <a:r>
              <a:rPr lang="en-US" sz="1800" cap="none" dirty="0">
                <a:solidFill>
                  <a:srgbClr val="EBEBEB"/>
                </a:solidFill>
              </a:rPr>
              <a:t>the number of distinct sensors hit by </a:t>
            </a:r>
            <a:r>
              <a:rPr lang="en-US" cap="none" dirty="0">
                <a:solidFill>
                  <a:srgbClr val="EBEBEB"/>
                </a:solidFill>
              </a:rPr>
              <a:t>a particular</a:t>
            </a:r>
            <a:r>
              <a:rPr lang="en-US" sz="1800" cap="none" dirty="0">
                <a:solidFill>
                  <a:srgbClr val="EBEBEB"/>
                </a:solidFill>
              </a:rPr>
              <a:t> attacker</a:t>
            </a:r>
          </a:p>
          <a:p>
            <a:pPr marL="457200" indent="-457200">
              <a:lnSpc>
                <a:spcPct val="90000"/>
              </a:lnSpc>
              <a:buFont typeface="Wingdings 3" charset="2"/>
              <a:buChar char=""/>
            </a:pPr>
            <a:r>
              <a:rPr lang="en-US" sz="1800" cap="none" dirty="0" err="1">
                <a:solidFill>
                  <a:srgbClr val="EBEBEB"/>
                </a:solidFill>
              </a:rPr>
              <a:t>daily_frequency</a:t>
            </a:r>
            <a:r>
              <a:rPr lang="en-US" sz="1800" cap="none" dirty="0">
                <a:solidFill>
                  <a:srgbClr val="EBEBEB"/>
                </a:solidFill>
              </a:rPr>
              <a:t> </a:t>
            </a:r>
            <a:r>
              <a:rPr lang="en-US" cap="none" dirty="0">
                <a:solidFill>
                  <a:srgbClr val="EBEBEB"/>
                </a:solidFill>
              </a:rPr>
              <a:t>is</a:t>
            </a:r>
            <a:r>
              <a:rPr lang="en-US" sz="1800" cap="none" dirty="0">
                <a:solidFill>
                  <a:srgbClr val="EBEBEB"/>
                </a:solidFill>
              </a:rPr>
              <a:t> the number of attacks from a particular IP address</a:t>
            </a:r>
          </a:p>
          <a:p>
            <a:pPr marL="457200" indent="-457200">
              <a:lnSpc>
                <a:spcPct val="90000"/>
              </a:lnSpc>
              <a:buFont typeface="Wingdings 3" charset="2"/>
              <a:buChar char=""/>
            </a:pPr>
            <a:endParaRPr lang="en-US" sz="1800" cap="none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212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2"/>
          <a:stretch/>
        </p:blipFill>
        <p:spPr>
          <a:xfrm>
            <a:off x="5553492" y="1383294"/>
            <a:ext cx="6401441" cy="4652694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444" y="1536290"/>
            <a:ext cx="4166509" cy="3785419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</a:pPr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dirty="0" err="1">
                <a:solidFill>
                  <a:srgbClr val="EBEBEB"/>
                </a:solidFill>
              </a:rPr>
              <a:t>length_username</a:t>
            </a:r>
            <a:r>
              <a:rPr lang="en-US" dirty="0">
                <a:solidFill>
                  <a:srgbClr val="EBEBEB"/>
                </a:solidFill>
              </a:rPr>
              <a:t> is the length of the username-input from a particular I</a:t>
            </a:r>
          </a:p>
          <a:p>
            <a:pPr marL="457200" indent="-457200">
              <a:lnSpc>
                <a:spcPct val="90000"/>
              </a:lnSpc>
            </a:pPr>
            <a:endParaRPr lang="en-US" dirty="0">
              <a:solidFill>
                <a:srgbClr val="EBEBEB"/>
              </a:solidFill>
            </a:endParaRPr>
          </a:p>
          <a:p>
            <a:pPr marL="457200" indent="-457200">
              <a:lnSpc>
                <a:spcPct val="90000"/>
              </a:lnSpc>
            </a:pPr>
            <a:r>
              <a:rPr lang="en-US" dirty="0" err="1">
                <a:solidFill>
                  <a:srgbClr val="EBEBEB"/>
                </a:solidFill>
              </a:rPr>
              <a:t>length_password</a:t>
            </a:r>
            <a:r>
              <a:rPr lang="en-US" dirty="0">
                <a:solidFill>
                  <a:srgbClr val="EBEBEB"/>
                </a:solidFill>
              </a:rPr>
              <a:t> is the length of the password input by the attacker</a:t>
            </a:r>
          </a:p>
          <a:p>
            <a:pPr marL="457200" indent="-457200">
              <a:lnSpc>
                <a:spcPct val="90000"/>
              </a:lnSpc>
            </a:pPr>
            <a:endParaRPr lang="en-US" dirty="0">
              <a:solidFill>
                <a:srgbClr val="EBEBEB"/>
              </a:solidFill>
            </a:endParaRPr>
          </a:p>
          <a:p>
            <a:pPr marL="457200" indent="-457200"/>
            <a:r>
              <a:rPr lang="en-US" dirty="0" err="1">
                <a:solidFill>
                  <a:srgbClr val="EBEBEB"/>
                </a:solidFill>
              </a:rPr>
              <a:t>length_command</a:t>
            </a:r>
            <a:r>
              <a:rPr lang="en-US" dirty="0">
                <a:solidFill>
                  <a:srgbClr val="EBEBEB"/>
                </a:solidFill>
              </a:rPr>
              <a:t> is the length of the command run by the attacker if they are able to login</a:t>
            </a:r>
          </a:p>
          <a:p>
            <a:endParaRPr lang="en-US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363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67E2D8A-19BE-48A0-889C-CCAC02348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90"/>
          <a:stretch/>
        </p:blipFill>
        <p:spPr>
          <a:xfrm>
            <a:off x="-70069" y="11951"/>
            <a:ext cx="12273644" cy="6857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44" y="0"/>
            <a:ext cx="4998479" cy="52477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4268" y="1440245"/>
            <a:ext cx="5895219" cy="3977885"/>
          </a:xfrm>
        </p:spPr>
        <p:txBody>
          <a:bodyPr>
            <a:noAutofit/>
          </a:bodyPr>
          <a:lstStyle/>
          <a:p>
            <a:r>
              <a:rPr lang="en-US" sz="2400" dirty="0"/>
              <a:t>A </a:t>
            </a:r>
            <a:r>
              <a:rPr lang="en-US" sz="2400" b="1" dirty="0"/>
              <a:t>honeypot</a:t>
            </a:r>
            <a:r>
              <a:rPr lang="en-US" sz="2400" dirty="0"/>
              <a:t> is a network-attached system set up as a decoy to lure cyberattackers and to detect, deflect or study patterns of hacking attempts (in order to gain unauthorized access to information systems.)</a:t>
            </a:r>
          </a:p>
        </p:txBody>
      </p:sp>
    </p:spTree>
    <p:extLst>
      <p:ext uri="{BB962C8B-B14F-4D97-AF65-F5344CB8AC3E}">
        <p14:creationId xmlns:p14="http://schemas.microsoft.com/office/powerpoint/2010/main" val="502017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487C9D8-B601-A043-9B3D-6598493048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5225" y="754020"/>
            <a:ext cx="4537185" cy="594720"/>
          </a:xfrm>
        </p:spPr>
        <p:txBody>
          <a:bodyPr>
            <a:normAutofit/>
          </a:bodyPr>
          <a:lstStyle/>
          <a:p>
            <a:r>
              <a:rPr lang="en-US" sz="3200" dirty="0"/>
              <a:t>K-MEANS CLUSTERING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26560E-97F8-9442-931B-0EA1C763ECD7}"/>
              </a:ext>
            </a:extLst>
          </p:cNvPr>
          <p:cNvSpPr txBox="1"/>
          <p:nvPr/>
        </p:nvSpPr>
        <p:spPr>
          <a:xfrm>
            <a:off x="1683171" y="2828183"/>
            <a:ext cx="81153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The K-Means algorithm belongs to the category of prototype-based clustering.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Each cluster is represented by a prototype, which can either be the centroid (average) or the medoid (the most representative or most frequently occurring point)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One of the drawbacks of this clustering algorithm is that we have to specify the number of clusters, k, a priori.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689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6E9C4-E5BE-BB41-9805-71E42338B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180" y="5177089"/>
            <a:ext cx="9492381" cy="788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Clustering based on Honeypot</a:t>
            </a:r>
          </a:p>
        </p:txBody>
      </p:sp>
      <p:pic>
        <p:nvPicPr>
          <p:cNvPr id="7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B90BC3-F2F4-AF4A-848C-AF00CE495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9975" y="1286762"/>
            <a:ext cx="5093600" cy="3473261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494767-F7D7-E642-A75F-8E4DB41B7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598" y="1286762"/>
            <a:ext cx="5505085" cy="347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27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72C6E0B7-C37D-4D54-8F3E-8D9F9097F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7B653ED-BC47-4D34-B612-473D6AFAD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B93D812D-BB26-4FDD-A218-F6F71E737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9" name="Freeform 5">
            <a:extLst>
              <a:ext uri="{FF2B5EF4-FFF2-40B4-BE49-F238E27FC236}">
                <a16:creationId xmlns:a16="http://schemas.microsoft.com/office/drawing/2014/main" id="{EEA99C6C-BC37-4408-9F74-3DDB1060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6AFA3-BCE6-DA4B-BFD0-916B3F8A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Elbow-Method</a:t>
            </a:r>
          </a:p>
        </p:txBody>
      </p:sp>
      <p:sp>
        <p:nvSpPr>
          <p:cNvPr id="80" name="Rectangle 66">
            <a:extLst>
              <a:ext uri="{FF2B5EF4-FFF2-40B4-BE49-F238E27FC236}">
                <a16:creationId xmlns:a16="http://schemas.microsoft.com/office/drawing/2014/main" id="{924C0032-B592-45AB-AD23-5A4BD369B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9BF1F84-E7C7-42A7-911D-8E48AF671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C3CFCFE-6522-4333-8CB1-16DB80E7E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BD83A-37B3-EF42-8350-DF5722079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676" y="2012642"/>
            <a:ext cx="6072776" cy="311942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The idea of the elbow method is to run K-Means clustering on the dataset for a range of values of k and for each value of k calculate the sum of squared errors (SSE). We choose the k value for which we see the largest drop in distortions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26DE984-9F5B-254A-835D-AF9265017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3" r="3113" b="5"/>
          <a:stretch/>
        </p:blipFill>
        <p:spPr>
          <a:xfrm>
            <a:off x="7418226" y="1230145"/>
            <a:ext cx="4503774" cy="2557083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97C9A9-4C91-9C4E-AFDC-A908FAB2A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468" y="3712095"/>
            <a:ext cx="4541953" cy="2681014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1688970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5FD5E71-0789-2743-A658-3B782F184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5005" y="914040"/>
            <a:ext cx="8825658" cy="537570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				K-Nearest Neighbors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4C450-094F-384D-9C0A-8FA2F68F5CCB}"/>
              </a:ext>
            </a:extLst>
          </p:cNvPr>
          <p:cNvSpPr txBox="1"/>
          <p:nvPr/>
        </p:nvSpPr>
        <p:spPr>
          <a:xfrm>
            <a:off x="2000250" y="2023110"/>
            <a:ext cx="77495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solidFill>
                  <a:srgbClr val="FFFFFF"/>
                </a:solidFill>
              </a:rPr>
              <a:t>The KNN algorithm assumes that similar things exist in close proximity. </a:t>
            </a:r>
          </a:p>
          <a:p>
            <a:pPr marL="457200" indent="-457200">
              <a:buFontTx/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In the classification phase, k is a user-defined constant, and an unlabeled vector is classified by assigning the label which is most frequent among the k training samples nearest to that query point.</a:t>
            </a:r>
          </a:p>
          <a:p>
            <a:pPr marL="457200" indent="-457200">
              <a:buFontTx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Choosing the right value of k is a process called parameter tuning, and is important for better accuracy.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725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2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Freeform: Shape 34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9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C8FEB-1C4A-3E46-A5B0-982814E80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EBEBEB"/>
                </a:solidFill>
              </a:rPr>
              <a:t>K-Nearest Neighbors for Classification</a:t>
            </a:r>
          </a:p>
        </p:txBody>
      </p:sp>
      <p:pic>
        <p:nvPicPr>
          <p:cNvPr id="7" name="Picture 6" descr="A picture containing indoor, sky&#10;&#10;Description automatically generated">
            <a:extLst>
              <a:ext uri="{FF2B5EF4-FFF2-40B4-BE49-F238E27FC236}">
                <a16:creationId xmlns:a16="http://schemas.microsoft.com/office/drawing/2014/main" id="{A638ED3B-87B9-5B4B-B892-7F74CFE47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607" y="1679318"/>
            <a:ext cx="6391533" cy="3499363"/>
          </a:xfrm>
          <a:prstGeom prst="rect">
            <a:avLst/>
          </a:prstGeom>
        </p:spPr>
      </p:pic>
      <p:sp>
        <p:nvSpPr>
          <p:cNvPr id="50" name="Rectangle 38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Oval 40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Oval 42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1960A-8ACF-544C-ADC9-A558E9596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230" y="2120900"/>
            <a:ext cx="3931703" cy="226084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Our objective was to classify the type of honeypot – Cowrie or Dionaea based on the features we generated</a:t>
            </a:r>
          </a:p>
          <a:p>
            <a:r>
              <a:rPr lang="en-US" dirty="0"/>
              <a:t>Cowrie was assigned 0 and Dionaea was assigned 1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3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72567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885B-6C1D-4943-ABBB-87B1D904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Results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7AB7B2-4349-EF4A-94EE-788B6B34F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978" y="2772301"/>
            <a:ext cx="5470308" cy="3416300"/>
          </a:xfr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1505FD3C-9DBB-8C44-87B5-DBF4B9FB8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481" y="2915176"/>
            <a:ext cx="5742542" cy="296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03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7F3A89-48D8-0E40-B405-3F0EA3EC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>
                <a:solidFill>
                  <a:srgbClr val="EBEBEB"/>
                </a:solidFill>
              </a:rPr>
              <a:t>Logistic Regression for Classification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6E5B4-1FBF-CA43-B583-80E1995DF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Logistic regression is a statistical model that uses a logistic function to model a binary dependent variable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Our objective was to classify the honeypots based on whether they were cloud-based or local honeypots</a:t>
            </a:r>
          </a:p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Cloud was assigned 0 and Local was assigned 1</a:t>
            </a:r>
          </a:p>
          <a:p>
            <a:pPr marL="0" indent="0">
              <a:lnSpc>
                <a:spcPct val="90000"/>
              </a:lnSpc>
              <a:buNone/>
            </a:pPr>
            <a:endParaRPr lang="en-US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913F06-9354-2B4D-ADDA-2310375C5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713" y="1567119"/>
            <a:ext cx="66802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60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F56D3-5626-634B-80F3-40D98CD17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Results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1B485ED-14AE-6749-B771-01B84CC27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421" y="2468032"/>
            <a:ext cx="5179551" cy="3416300"/>
          </a:xfr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737B99-3362-564A-A36F-8FD49591F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67" y="2468032"/>
            <a:ext cx="509371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88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PRINCIPAL COMPONENT ANALYSIS</a:t>
            </a:r>
          </a:p>
        </p:txBody>
      </p:sp>
      <p:sp useBgFill="1">
        <p:nvSpPr>
          <p:cNvPr id="77" name="Freeform: Shape 76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n-US" dirty="0"/>
              <a:t>It is difficult to visualize high dimensional data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n-US" dirty="0"/>
              <a:t>PCA orthogonally transforms many possibly correlated numerical variables into a specified number of linearly uncorrelated variables. 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n-US" dirty="0"/>
              <a:t>These variables are called principal components.</a:t>
            </a:r>
          </a:p>
          <a:p>
            <a:endParaRPr lang="en-US" dirty="0"/>
          </a:p>
        </p:txBody>
      </p:sp>
      <p:pic>
        <p:nvPicPr>
          <p:cNvPr id="1026" name="Picture 2" descr="mage result for P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0701" y="3106151"/>
            <a:ext cx="5962135" cy="23252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503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PCA – all honeypots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106" y="1618970"/>
            <a:ext cx="5035437" cy="380597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292717-8BCD-4B05-8F53-C09BDBF4B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891" y="2046540"/>
            <a:ext cx="4932852" cy="332421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Our first attempt was analysis on all honeypots based on attack signatures</a:t>
            </a:r>
          </a:p>
          <a:p>
            <a:r>
              <a:rPr lang="en-US" dirty="0">
                <a:solidFill>
                  <a:srgbClr val="FFFFFF"/>
                </a:solidFill>
              </a:rPr>
              <a:t>Very distinct clustering on one signature</a:t>
            </a:r>
          </a:p>
          <a:p>
            <a:r>
              <a:rPr lang="en-US" dirty="0">
                <a:solidFill>
                  <a:srgbClr val="FFFFFF"/>
                </a:solidFill>
              </a:rPr>
              <a:t>Scattered overall</a:t>
            </a:r>
          </a:p>
          <a:p>
            <a:r>
              <a:rPr lang="en-US" dirty="0">
                <a:solidFill>
                  <a:srgbClr val="FFFFFF"/>
                </a:solidFill>
              </a:rPr>
              <a:t>Next step: Analysis on only Dionaea honeypots</a:t>
            </a:r>
          </a:p>
        </p:txBody>
      </p:sp>
    </p:spTree>
    <p:extLst>
      <p:ext uri="{BB962C8B-B14F-4D97-AF65-F5344CB8AC3E}">
        <p14:creationId xmlns:p14="http://schemas.microsoft.com/office/powerpoint/2010/main" val="1749990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02"/>
            <a:ext cx="12192000" cy="685762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9906" y="835711"/>
            <a:ext cx="5333999" cy="47817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52A87A-B53F-D644-98A5-99CA5B905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505" y="1053586"/>
            <a:ext cx="4161140" cy="3572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56C793-124A-8241-96DF-CE9211BE0C4E}"/>
              </a:ext>
            </a:extLst>
          </p:cNvPr>
          <p:cNvSpPr txBox="1"/>
          <p:nvPr/>
        </p:nvSpPr>
        <p:spPr>
          <a:xfrm>
            <a:off x="6676680" y="908468"/>
            <a:ext cx="446545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“The goal of the STINGAR project is to enable low friction generation of threat intelligence, data sharing, and action on threat intelligence for the higher education community”</a:t>
            </a:r>
          </a:p>
          <a:p>
            <a:endParaRPr lang="en-US" sz="2500" dirty="0">
              <a:solidFill>
                <a:schemeClr val="bg1"/>
              </a:solidFill>
            </a:endParaRPr>
          </a:p>
          <a:p>
            <a:r>
              <a:rPr lang="en-US" sz="2500" dirty="0">
                <a:solidFill>
                  <a:schemeClr val="bg1"/>
                </a:solidFill>
              </a:rPr>
              <a:t>Duke IT has partnered with several partner schools who have agreed to deploy this system and share data</a:t>
            </a:r>
          </a:p>
          <a:p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851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48"/>
          <a:stretch/>
        </p:blipFill>
        <p:spPr>
          <a:xfrm>
            <a:off x="4859867" y="1028948"/>
            <a:ext cx="6855121" cy="517951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ectangle 1"/>
          <p:cNvSpPr/>
          <p:nvPr/>
        </p:nvSpPr>
        <p:spPr>
          <a:xfrm>
            <a:off x="751151" y="1205541"/>
            <a:ext cx="48569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PCA </a:t>
            </a:r>
            <a:r>
              <a:rPr lang="en-US" sz="4200">
                <a:solidFill>
                  <a:schemeClr val="bg1"/>
                </a:solidFill>
              </a:rPr>
              <a:t>– Dionaea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7012" y="2493093"/>
            <a:ext cx="4794545" cy="3195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US" sz="2000" dirty="0"/>
              <a:t>Distinct clusters</a:t>
            </a: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US" sz="2000" dirty="0"/>
              <a:t>Surprisingly all of the same signature</a:t>
            </a: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US" sz="2000" dirty="0"/>
              <a:t>Dimensionality is still high, only 2 components visualized here</a:t>
            </a: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endParaRPr lang="en-US" sz="2000" dirty="0"/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endParaRPr lang="en-US" sz="2000" dirty="0">
              <a:solidFill>
                <a:schemeClr val="bg1"/>
              </a:solidFill>
            </a:endParaRPr>
          </a:p>
          <a:p>
            <a:pPr marL="342900" lvl="0" indent="-3429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634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"/>
          <a:stretch/>
        </p:blipFill>
        <p:spPr>
          <a:xfrm>
            <a:off x="6147801" y="1332127"/>
            <a:ext cx="5449889" cy="4755027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311BE68-C007-4DAC-90E7-6849F5458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6" y="1536290"/>
            <a:ext cx="4166509" cy="378541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EBEBEB"/>
                </a:solidFill>
              </a:rPr>
              <a:t>7 components explain around 93% of the variation in the data</a:t>
            </a:r>
          </a:p>
          <a:p>
            <a:r>
              <a:rPr lang="en-US" sz="2000" dirty="0">
                <a:solidFill>
                  <a:srgbClr val="EBEBEB"/>
                </a:solidFill>
              </a:rPr>
              <a:t>6 components explain around 85% of the variation in the data</a:t>
            </a:r>
          </a:p>
          <a:p>
            <a:r>
              <a:rPr lang="en-US" sz="2000" dirty="0">
                <a:solidFill>
                  <a:srgbClr val="EBEBEB"/>
                </a:solidFill>
              </a:rPr>
              <a:t>2 components explain around 37% of the variation in the data</a:t>
            </a:r>
          </a:p>
        </p:txBody>
      </p:sp>
    </p:spTree>
    <p:extLst>
      <p:ext uri="{BB962C8B-B14F-4D97-AF65-F5344CB8AC3E}">
        <p14:creationId xmlns:p14="http://schemas.microsoft.com/office/powerpoint/2010/main" val="269844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age result for forest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1" r="9091" b="12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1968" y="342103"/>
            <a:ext cx="7568337" cy="21336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dirty="0">
                <a:solidFill>
                  <a:schemeClr val="tx1"/>
                </a:solidFill>
              </a:rPr>
              <a:t>Random Forest Classification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/>
          <p:cNvSpPr txBox="1"/>
          <p:nvPr/>
        </p:nvSpPr>
        <p:spPr>
          <a:xfrm>
            <a:off x="277087" y="2787640"/>
            <a:ext cx="6680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Random forests are an ensemble learning method for classification and regression.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Constructs a multitude of decision trees at training time and outputs the class that is the mode of the classes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Random decision forests correct for decision trees' habit of overfitting to their training set.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56" y="2783507"/>
            <a:ext cx="4348574" cy="261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015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5133" y="605118"/>
            <a:ext cx="9404723" cy="1400530"/>
          </a:xfrm>
        </p:spPr>
        <p:txBody>
          <a:bodyPr/>
          <a:lstStyle/>
          <a:p>
            <a:r>
              <a:rPr lang="en-US" dirty="0"/>
              <a:t>Variable importance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82930" y="2635339"/>
            <a:ext cx="5687483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To measure the importance of </a:t>
            </a:r>
            <a:r>
              <a:rPr lang="en-US" altLang="x-none" dirty="0">
                <a:latin typeface="Century Gothic" charset="0"/>
                <a:ea typeface="Century Gothic" charset="0"/>
                <a:cs typeface="Century Gothic" charset="0"/>
              </a:rPr>
              <a:t>a 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feature after training, the values of </a:t>
            </a:r>
            <a:r>
              <a:rPr kumimoji="0" lang="en-US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that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 feature </a:t>
            </a:r>
            <a:r>
              <a:rPr lang="en-US" altLang="x-none" dirty="0">
                <a:latin typeface="Century Gothic" charset="0"/>
                <a:ea typeface="Century Gothic" charset="0"/>
                <a:cs typeface="Century Gothic" charset="0"/>
              </a:rPr>
              <a:t>is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 permuted among the training data and the out-of-bag error is again computed</a:t>
            </a:r>
            <a:r>
              <a:rPr kumimoji="0" lang="en-US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.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 </a:t>
            </a:r>
            <a:endParaRPr kumimoji="0" lang="en-US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charset="0"/>
              <a:ea typeface="Century Gothic" charset="0"/>
              <a:cs typeface="Century Gothic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x-none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The</a:t>
            </a:r>
            <a:r>
              <a:rPr kumimoji="0" lang="en-US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 variable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 importance score for th</a:t>
            </a:r>
            <a:r>
              <a:rPr kumimoji="0" lang="en-US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is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 feature is computed by averaging the difference in out-of-bag error before and after the permutation over all trees</a:t>
            </a:r>
            <a:endParaRPr lang="en-US" altLang="x-none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charset="0"/>
              <a:ea typeface="Century Gothic" charset="0"/>
              <a:cs typeface="Century Gothic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Features </a:t>
            </a:r>
            <a:r>
              <a:rPr kumimoji="0" lang="en-US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with higher scores</a:t>
            </a:r>
            <a:r>
              <a:rPr kumimoji="0" lang="en-US" altLang="x-none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 are more important</a:t>
            </a:r>
            <a:endParaRPr kumimoji="0" lang="x-none" altLang="x-non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AutoShape 2" descr="https://wikimedia.org/api/rest_v1/media/math/render/svg/2f461e54f5c093e92a55547b9764291390f0b5d0"/>
          <p:cNvSpPr>
            <a:spLocks noChangeAspect="1" noChangeArrowheads="1"/>
          </p:cNvSpPr>
          <p:nvPr/>
        </p:nvSpPr>
        <p:spPr bwMode="auto">
          <a:xfrm>
            <a:off x="-508000" y="18532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3" descr="https://wikimedia.org/api/rest_v1/media/math/render/svg/2f461e54f5c093e92a55547b9764291390f0b5d0"/>
          <p:cNvSpPr>
            <a:spLocks noChangeAspect="1" noChangeArrowheads="1"/>
          </p:cNvSpPr>
          <p:nvPr/>
        </p:nvSpPr>
        <p:spPr bwMode="auto">
          <a:xfrm>
            <a:off x="-508000" y="18532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s://wikimedia.org/api/rest_v1/media/math/render/svg/2f461e54f5c093e92a55547b9764291390f0b5d0"/>
          <p:cNvSpPr>
            <a:spLocks noChangeAspect="1" noChangeArrowheads="1"/>
          </p:cNvSpPr>
          <p:nvPr/>
        </p:nvSpPr>
        <p:spPr bwMode="auto">
          <a:xfrm>
            <a:off x="-508000" y="18532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360920" y="2704588"/>
            <a:ext cx="38477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our case: </a:t>
            </a:r>
          </a:p>
          <a:p>
            <a:endParaRPr lang="en-US" dirty="0"/>
          </a:p>
          <a:p>
            <a:r>
              <a:rPr lang="en-US" dirty="0"/>
              <a:t>1. </a:t>
            </a:r>
            <a:r>
              <a:rPr lang="en-US" dirty="0" err="1"/>
              <a:t>mean_time_difference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sd_time_difference</a:t>
            </a:r>
            <a:endParaRPr lang="en-US" dirty="0"/>
          </a:p>
          <a:p>
            <a:endParaRPr lang="en-US" dirty="0"/>
          </a:p>
          <a:p>
            <a:r>
              <a:rPr lang="en-US" dirty="0"/>
              <a:t>3. </a:t>
            </a:r>
            <a:r>
              <a:rPr lang="en-US" dirty="0" err="1"/>
              <a:t>daily_frequency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were the most important features for prediction</a:t>
            </a:r>
          </a:p>
        </p:txBody>
      </p:sp>
    </p:spTree>
    <p:extLst>
      <p:ext uri="{BB962C8B-B14F-4D97-AF65-F5344CB8AC3E}">
        <p14:creationId xmlns:p14="http://schemas.microsoft.com/office/powerpoint/2010/main" val="2689118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50">
            <a:extLst>
              <a:ext uri="{FF2B5EF4-FFF2-40B4-BE49-F238E27FC236}">
                <a16:creationId xmlns:a16="http://schemas.microsoft.com/office/drawing/2014/main" id="{72C6E0B7-C37D-4D54-8F3E-8D9F9097F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" name="Freeform: Shape 52">
            <a:extLst>
              <a:ext uri="{FF2B5EF4-FFF2-40B4-BE49-F238E27FC236}">
                <a16:creationId xmlns:a16="http://schemas.microsoft.com/office/drawing/2014/main" id="{B7B653ED-BC47-4D34-B612-473D6AFAD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B93D812D-BB26-4FDD-A218-F6F71E737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68" name="Freeform 5">
            <a:extLst>
              <a:ext uri="{FF2B5EF4-FFF2-40B4-BE49-F238E27FC236}">
                <a16:creationId xmlns:a16="http://schemas.microsoft.com/office/drawing/2014/main" id="{EEA99C6C-BC37-4408-9F74-3DDB1060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Results</a:t>
            </a:r>
          </a:p>
        </p:txBody>
      </p:sp>
      <p:sp>
        <p:nvSpPr>
          <p:cNvPr id="69" name="Rectangle 58">
            <a:extLst>
              <a:ext uri="{FF2B5EF4-FFF2-40B4-BE49-F238E27FC236}">
                <a16:creationId xmlns:a16="http://schemas.microsoft.com/office/drawing/2014/main" id="{924C0032-B592-45AB-AD23-5A4BD369B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Oval 60">
            <a:extLst>
              <a:ext uri="{FF2B5EF4-FFF2-40B4-BE49-F238E27FC236}">
                <a16:creationId xmlns:a16="http://schemas.microsoft.com/office/drawing/2014/main" id="{89BF1F84-E7C7-42A7-911D-8E48AF671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Oval 62">
            <a:extLst>
              <a:ext uri="{FF2B5EF4-FFF2-40B4-BE49-F238E27FC236}">
                <a16:creationId xmlns:a16="http://schemas.microsoft.com/office/drawing/2014/main" id="{0C3CFCFE-6522-4333-8CB1-16DB80E7E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260C7B-2E61-468C-A4DB-0E509A2C7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917" y="1802779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E"/>
                </a:solidFill>
              </a:rPr>
              <a:t>92.4% accuracy for predicting attacks on cloud</a:t>
            </a:r>
          </a:p>
          <a:p>
            <a:r>
              <a:rPr lang="en-US" sz="2000" dirty="0">
                <a:solidFill>
                  <a:srgbClr val="FFFFFE"/>
                </a:solidFill>
              </a:rPr>
              <a:t>56.6% accuracy for predicting attacks on local</a:t>
            </a:r>
          </a:p>
          <a:p>
            <a:r>
              <a:rPr lang="en-US" sz="2000" dirty="0">
                <a:solidFill>
                  <a:srgbClr val="FFFFFE"/>
                </a:solidFill>
              </a:rPr>
              <a:t>The reason might be that the training set for local is much smaller than the one for cloud.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0163DF1-40E3-F749-BAAA-A7890651F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290" y="918952"/>
            <a:ext cx="3771321" cy="2665269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869" y="3598437"/>
            <a:ext cx="4265795" cy="27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75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860BA3-738F-ED45-9BF0-7823FE36DA37}"/>
              </a:ext>
            </a:extLst>
          </p:cNvPr>
          <p:cNvSpPr txBox="1"/>
          <p:nvPr/>
        </p:nvSpPr>
        <p:spPr>
          <a:xfrm>
            <a:off x="3543300" y="2607647"/>
            <a:ext cx="4354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19401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FABBCE0-E08C-4BBE-9FD2-E2B253D4D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THINGS  to Explore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F426BAC-43D6-468E-B6FF-167034D5C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60727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02D80E-5995-4C54-8387-5893C2C89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6083C8-1401-4950-AF56-E2FAFE42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87980D53-98F6-42EB-9A88-A49029112E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930799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888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3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01E09A1-51A7-C84B-963D-7ADD05BDE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4590" y="1369708"/>
            <a:ext cx="6492008" cy="3652837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8511CA-99F1-E64A-BFAC-B7FA76C03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581" y="1925249"/>
            <a:ext cx="1762264" cy="18580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2230B25-237D-BA4D-B07A-3DAC2D02E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433" y="4483074"/>
            <a:ext cx="2540655" cy="14291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BD9FC15-6A37-B14B-A7D0-11C91260F3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09" t="20765" r="13018" b="21100"/>
          <a:stretch/>
        </p:blipFill>
        <p:spPr>
          <a:xfrm>
            <a:off x="7945150" y="4833754"/>
            <a:ext cx="2400623" cy="1309075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EE7C54EB-BB27-0543-ADA4-8E9E9AFD12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187" t="33875" r="25691" b="40567"/>
          <a:stretch/>
        </p:blipFill>
        <p:spPr>
          <a:xfrm>
            <a:off x="5286515" y="5275280"/>
            <a:ext cx="1762264" cy="56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36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18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0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AD91A3B6-E5F0-F840-9DC1-897D754145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1009397"/>
            <a:ext cx="3412067" cy="4874936"/>
          </a:xfrm>
        </p:spPr>
        <p:txBody>
          <a:bodyPr>
            <a:normAutofit/>
          </a:bodyPr>
          <a:lstStyle/>
          <a:p>
            <a:endParaRPr lang="en-US" sz="3000" dirty="0">
              <a:solidFill>
                <a:srgbClr val="FFFFFF">
                  <a:alpha val="75000"/>
                </a:srgbClr>
              </a:solidFill>
            </a:endParaRPr>
          </a:p>
          <a:p>
            <a:endParaRPr lang="en-US" sz="3000" dirty="0">
              <a:solidFill>
                <a:srgbClr val="FFFFFF">
                  <a:alpha val="75000"/>
                </a:srgbClr>
              </a:solidFill>
            </a:endParaRPr>
          </a:p>
          <a:p>
            <a:endParaRPr lang="en-US" sz="3000" dirty="0">
              <a:solidFill>
                <a:srgbClr val="FFFFFF">
                  <a:alpha val="75000"/>
                </a:srgbClr>
              </a:solidFill>
            </a:endParaRPr>
          </a:p>
          <a:p>
            <a:r>
              <a:rPr lang="en-US" sz="3000" dirty="0">
                <a:solidFill>
                  <a:srgbClr val="FFFFFF">
                    <a:alpha val="75000"/>
                  </a:srgbClr>
                </a:solidFill>
              </a:rPr>
              <a:t>		DATA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F17F9A-0952-8648-BC8F-26B82CED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052" y="1419726"/>
            <a:ext cx="6988879" cy="38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44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86191B5-2583-4B3E-B008-3E5A37614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5C4DB5-1B45-490F-A51B-23C9B9A43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C20DDE-67DF-47CA-B658-875EA5D81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72B4ED93-D6A4-4A1D-9CA7-A0549AB6D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A9C7CFDB-8577-4539-8795-F8B34A30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D58ABE-DDA2-CB43-BFF5-741AF69579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63890" y="2262083"/>
            <a:ext cx="2597668" cy="1733655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>
                  <a:alpha val="75000"/>
                </a:srgbClr>
              </a:solidFill>
            </a:endParaRPr>
          </a:p>
          <a:p>
            <a:endParaRPr lang="en-US" dirty="0">
              <a:solidFill>
                <a:srgbClr val="FFFFFF">
                  <a:alpha val="75000"/>
                </a:srgbClr>
              </a:solidFill>
            </a:endParaRPr>
          </a:p>
          <a:p>
            <a:r>
              <a:rPr lang="en-US" sz="2500" dirty="0">
                <a:solidFill>
                  <a:srgbClr val="FFFFFF">
                    <a:alpha val="75000"/>
                  </a:srgbClr>
                </a:solidFill>
              </a:rPr>
              <a:t>Challenges</a:t>
            </a:r>
          </a:p>
        </p:txBody>
      </p:sp>
      <p:pic>
        <p:nvPicPr>
          <p:cNvPr id="8" name="Picture 7" descr="A picture containing measuring stick&#10;&#10;Description automatically generated">
            <a:extLst>
              <a:ext uri="{FF2B5EF4-FFF2-40B4-BE49-F238E27FC236}">
                <a16:creationId xmlns:a16="http://schemas.microsoft.com/office/drawing/2014/main" id="{67662F38-1D54-0341-8632-858DD9168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00" y="1053378"/>
            <a:ext cx="7157748" cy="534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20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86191B5-2583-4B3E-B008-3E5A37614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5C4DB5-1B45-490F-A51B-23C9B9A43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C20DDE-67DF-47CA-B658-875EA5D81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72B4ED93-D6A4-4A1D-9CA7-A0549AB6D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A9C7CFDB-8577-4539-8795-F8B34A30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D58ABE-DDA2-CB43-BFF5-741AF69579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63890" y="2262083"/>
            <a:ext cx="2597668" cy="1733655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>
                  <a:alpha val="75000"/>
                </a:srgbClr>
              </a:solidFill>
            </a:endParaRPr>
          </a:p>
          <a:p>
            <a:endParaRPr lang="en-US" dirty="0">
              <a:solidFill>
                <a:srgbClr val="FFFFFF">
                  <a:alpha val="75000"/>
                </a:srgbClr>
              </a:solidFill>
            </a:endParaRPr>
          </a:p>
          <a:p>
            <a:r>
              <a:rPr lang="en-US" sz="2500" dirty="0">
                <a:solidFill>
                  <a:srgbClr val="FFFFFF">
                    <a:alpha val="75000"/>
                  </a:srgbClr>
                </a:solidFill>
              </a:rPr>
              <a:t>Challenges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106603-E6EF-E542-AC00-83DCA8F65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80" y="1005839"/>
            <a:ext cx="7033641" cy="513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370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930</Words>
  <Application>Microsoft Macintosh PowerPoint</Application>
  <PresentationFormat>Widescreen</PresentationFormat>
  <Paragraphs>167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Century Gothic</vt:lpstr>
      <vt:lpstr>Gill Sans MT</vt:lpstr>
      <vt:lpstr>Wingdings</vt:lpstr>
      <vt:lpstr>Wingdings 3</vt:lpstr>
      <vt:lpstr>Ion Boardroom</vt:lpstr>
      <vt:lpstr>SECURITY ANALYTICS</vt:lpstr>
      <vt:lpstr>Background </vt:lpstr>
      <vt:lpstr>PowerPoint Presentation</vt:lpstr>
      <vt:lpstr>PowerPoint Presentation</vt:lpstr>
      <vt:lpstr>THINGS  to Explore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Inference from geographical data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Modelling Attempt</vt:lpstr>
      <vt:lpstr>      Linear Regression Model</vt:lpstr>
      <vt:lpstr>Feature Engineering</vt:lpstr>
      <vt:lpstr> Feature Engineering</vt:lpstr>
      <vt:lpstr>PowerPoint Presentation</vt:lpstr>
      <vt:lpstr>PowerPoint Presentation</vt:lpstr>
      <vt:lpstr>Clustering based on Honeypot</vt:lpstr>
      <vt:lpstr>Elbow-Method</vt:lpstr>
      <vt:lpstr>PowerPoint Presentation</vt:lpstr>
      <vt:lpstr>K-Nearest Neighbors for Classification</vt:lpstr>
      <vt:lpstr>Classification Results</vt:lpstr>
      <vt:lpstr>Logistic Regression for Classification</vt:lpstr>
      <vt:lpstr>Classification Results</vt:lpstr>
      <vt:lpstr>PRINCIPAL COMPONENT ANALYSIS</vt:lpstr>
      <vt:lpstr>PCA – all honeypots</vt:lpstr>
      <vt:lpstr>PowerPoint Presentation</vt:lpstr>
      <vt:lpstr>PowerPoint Presentation</vt:lpstr>
      <vt:lpstr>Random Forest Classification </vt:lpstr>
      <vt:lpstr>Variable importance </vt:lpstr>
      <vt:lpstr>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 Engineering</dc:title>
  <dc:creator>Microsoft Office User</dc:creator>
  <cp:lastModifiedBy>Microsoft Office User</cp:lastModifiedBy>
  <cp:revision>10</cp:revision>
  <dcterms:created xsi:type="dcterms:W3CDTF">2019-07-26T18:16:35Z</dcterms:created>
  <dcterms:modified xsi:type="dcterms:W3CDTF">2019-08-01T13:11:50Z</dcterms:modified>
</cp:coreProperties>
</file>